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147483213" r:id="rId2"/>
    <p:sldId id="296" r:id="rId3"/>
    <p:sldId id="2147483214" r:id="rId4"/>
    <p:sldId id="2147483218" r:id="rId5"/>
    <p:sldId id="2147483220" r:id="rId6"/>
    <p:sldId id="2147483217" r:id="rId7"/>
    <p:sldId id="214748321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2AD46A-227B-4549-8571-E28AE6A973C9}" v="2" dt="2025-10-21T06:03:54.0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56"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adi Aliwat" userId="2550313b-13e2-4bfe-9afe-316f3724c56a" providerId="ADAL" clId="{0E4EFD3E-A31F-402B-B929-F88567D6F085}"/>
    <pc:docChg chg="addSld modSld">
      <pc:chgData name="Hanadi Aliwat" userId="2550313b-13e2-4bfe-9afe-316f3724c56a" providerId="ADAL" clId="{0E4EFD3E-A31F-402B-B929-F88567D6F085}" dt="2025-10-21T06:03:54.074" v="1"/>
      <pc:docMkLst>
        <pc:docMk/>
      </pc:docMkLst>
      <pc:sldChg chg="add">
        <pc:chgData name="Hanadi Aliwat" userId="2550313b-13e2-4bfe-9afe-316f3724c56a" providerId="ADAL" clId="{0E4EFD3E-A31F-402B-B929-F88567D6F085}" dt="2025-10-21T06:03:33.731" v="0"/>
        <pc:sldMkLst>
          <pc:docMk/>
          <pc:sldMk cId="3176060342" sldId="296"/>
        </pc:sldMkLst>
      </pc:sldChg>
      <pc:sldChg chg="add setBg">
        <pc:chgData name="Hanadi Aliwat" userId="2550313b-13e2-4bfe-9afe-316f3724c56a" providerId="ADAL" clId="{0E4EFD3E-A31F-402B-B929-F88567D6F085}" dt="2025-10-21T06:03:54.074" v="1"/>
        <pc:sldMkLst>
          <pc:docMk/>
          <pc:sldMk cId="1424575327" sldId="2147483213"/>
        </pc:sldMkLst>
      </pc:sldChg>
      <pc:sldChg chg="add">
        <pc:chgData name="Hanadi Aliwat" userId="2550313b-13e2-4bfe-9afe-316f3724c56a" providerId="ADAL" clId="{0E4EFD3E-A31F-402B-B929-F88567D6F085}" dt="2025-10-21T06:03:33.731" v="0"/>
        <pc:sldMkLst>
          <pc:docMk/>
          <pc:sldMk cId="3658696583" sldId="2147483214"/>
        </pc:sldMkLst>
      </pc:sldChg>
      <pc:sldChg chg="add">
        <pc:chgData name="Hanadi Aliwat" userId="2550313b-13e2-4bfe-9afe-316f3724c56a" providerId="ADAL" clId="{0E4EFD3E-A31F-402B-B929-F88567D6F085}" dt="2025-10-21T06:03:33.731" v="0"/>
        <pc:sldMkLst>
          <pc:docMk/>
          <pc:sldMk cId="3555621501" sldId="2147483217"/>
        </pc:sldMkLst>
      </pc:sldChg>
      <pc:sldChg chg="add">
        <pc:chgData name="Hanadi Aliwat" userId="2550313b-13e2-4bfe-9afe-316f3724c56a" providerId="ADAL" clId="{0E4EFD3E-A31F-402B-B929-F88567D6F085}" dt="2025-10-21T06:03:33.731" v="0"/>
        <pc:sldMkLst>
          <pc:docMk/>
          <pc:sldMk cId="1661208897" sldId="2147483218"/>
        </pc:sldMkLst>
      </pc:sldChg>
      <pc:sldChg chg="add">
        <pc:chgData name="Hanadi Aliwat" userId="2550313b-13e2-4bfe-9afe-316f3724c56a" providerId="ADAL" clId="{0E4EFD3E-A31F-402B-B929-F88567D6F085}" dt="2025-10-21T06:03:33.731" v="0"/>
        <pc:sldMkLst>
          <pc:docMk/>
          <pc:sldMk cId="4176239986" sldId="2147483219"/>
        </pc:sldMkLst>
      </pc:sldChg>
      <pc:sldChg chg="add">
        <pc:chgData name="Hanadi Aliwat" userId="2550313b-13e2-4bfe-9afe-316f3724c56a" providerId="ADAL" clId="{0E4EFD3E-A31F-402B-B929-F88567D6F085}" dt="2025-10-21T06:03:33.731" v="0"/>
        <pc:sldMkLst>
          <pc:docMk/>
          <pc:sldMk cId="3406483876" sldId="214748322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11486-6400-79B2-B238-F0B232ED45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2B1794-EAE5-076E-DF93-44E1180C97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802002-86CF-6DCB-BA38-409479828301}"/>
              </a:ext>
            </a:extLst>
          </p:cNvPr>
          <p:cNvSpPr>
            <a:spLocks noGrp="1"/>
          </p:cNvSpPr>
          <p:nvPr>
            <p:ph type="dt" sz="half" idx="10"/>
          </p:nvPr>
        </p:nvSpPr>
        <p:spPr/>
        <p:txBody>
          <a:bodyPr/>
          <a:lstStyle/>
          <a:p>
            <a:fld id="{82657128-1A7B-4666-AC75-6E1A0DA67290}" type="datetimeFigureOut">
              <a:rPr lang="en-US" smtClean="0"/>
              <a:t>21/10/25</a:t>
            </a:fld>
            <a:endParaRPr lang="en-US"/>
          </a:p>
        </p:txBody>
      </p:sp>
      <p:sp>
        <p:nvSpPr>
          <p:cNvPr id="5" name="Footer Placeholder 4">
            <a:extLst>
              <a:ext uri="{FF2B5EF4-FFF2-40B4-BE49-F238E27FC236}">
                <a16:creationId xmlns:a16="http://schemas.microsoft.com/office/drawing/2014/main" id="{48888AA1-FE04-310B-2587-4857FDE839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55DF68-56AE-F18B-BA0D-059B39AADAF0}"/>
              </a:ext>
            </a:extLst>
          </p:cNvPr>
          <p:cNvSpPr>
            <a:spLocks noGrp="1"/>
          </p:cNvSpPr>
          <p:nvPr>
            <p:ph type="sldNum" sz="quarter" idx="12"/>
          </p:nvPr>
        </p:nvSpPr>
        <p:spPr/>
        <p:txBody>
          <a:bodyPr/>
          <a:lstStyle/>
          <a:p>
            <a:fld id="{6E8B0993-B16B-4FCD-8BD0-BF5E17D307B9}" type="slidenum">
              <a:rPr lang="en-US" smtClean="0"/>
              <a:t>‹#›</a:t>
            </a:fld>
            <a:endParaRPr lang="en-US"/>
          </a:p>
        </p:txBody>
      </p:sp>
    </p:spTree>
    <p:extLst>
      <p:ext uri="{BB962C8B-B14F-4D97-AF65-F5344CB8AC3E}">
        <p14:creationId xmlns:p14="http://schemas.microsoft.com/office/powerpoint/2010/main" val="2080572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73793-DBDE-B06A-15DF-60D68DA8B7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3693B3-445F-A841-4374-6E89593EB1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2B1FA4-7B47-6CD0-E1D2-F039D8AA3D04}"/>
              </a:ext>
            </a:extLst>
          </p:cNvPr>
          <p:cNvSpPr>
            <a:spLocks noGrp="1"/>
          </p:cNvSpPr>
          <p:nvPr>
            <p:ph type="dt" sz="half" idx="10"/>
          </p:nvPr>
        </p:nvSpPr>
        <p:spPr/>
        <p:txBody>
          <a:bodyPr/>
          <a:lstStyle/>
          <a:p>
            <a:fld id="{82657128-1A7B-4666-AC75-6E1A0DA67290}" type="datetimeFigureOut">
              <a:rPr lang="en-US" smtClean="0"/>
              <a:t>21/10/25</a:t>
            </a:fld>
            <a:endParaRPr lang="en-US"/>
          </a:p>
        </p:txBody>
      </p:sp>
      <p:sp>
        <p:nvSpPr>
          <p:cNvPr id="5" name="Footer Placeholder 4">
            <a:extLst>
              <a:ext uri="{FF2B5EF4-FFF2-40B4-BE49-F238E27FC236}">
                <a16:creationId xmlns:a16="http://schemas.microsoft.com/office/drawing/2014/main" id="{068C0A40-7D4B-FC11-435F-353E8466E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6F8EEF-0FC0-0ABA-A40E-C77F6FEF8EB1}"/>
              </a:ext>
            </a:extLst>
          </p:cNvPr>
          <p:cNvSpPr>
            <a:spLocks noGrp="1"/>
          </p:cNvSpPr>
          <p:nvPr>
            <p:ph type="sldNum" sz="quarter" idx="12"/>
          </p:nvPr>
        </p:nvSpPr>
        <p:spPr/>
        <p:txBody>
          <a:bodyPr/>
          <a:lstStyle/>
          <a:p>
            <a:fld id="{6E8B0993-B16B-4FCD-8BD0-BF5E17D307B9}" type="slidenum">
              <a:rPr lang="en-US" smtClean="0"/>
              <a:t>‹#›</a:t>
            </a:fld>
            <a:endParaRPr lang="en-US"/>
          </a:p>
        </p:txBody>
      </p:sp>
    </p:spTree>
    <p:extLst>
      <p:ext uri="{BB962C8B-B14F-4D97-AF65-F5344CB8AC3E}">
        <p14:creationId xmlns:p14="http://schemas.microsoft.com/office/powerpoint/2010/main" val="1862981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F4465F-6D91-CE0D-4354-E8F12CF713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F3534F-B432-A8EA-55C2-9E7F9447EB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1B9D50-69A8-2DBF-084A-95105DFE3A80}"/>
              </a:ext>
            </a:extLst>
          </p:cNvPr>
          <p:cNvSpPr>
            <a:spLocks noGrp="1"/>
          </p:cNvSpPr>
          <p:nvPr>
            <p:ph type="dt" sz="half" idx="10"/>
          </p:nvPr>
        </p:nvSpPr>
        <p:spPr/>
        <p:txBody>
          <a:bodyPr/>
          <a:lstStyle/>
          <a:p>
            <a:fld id="{82657128-1A7B-4666-AC75-6E1A0DA67290}" type="datetimeFigureOut">
              <a:rPr lang="en-US" smtClean="0"/>
              <a:t>21/10/25</a:t>
            </a:fld>
            <a:endParaRPr lang="en-US"/>
          </a:p>
        </p:txBody>
      </p:sp>
      <p:sp>
        <p:nvSpPr>
          <p:cNvPr id="5" name="Footer Placeholder 4">
            <a:extLst>
              <a:ext uri="{FF2B5EF4-FFF2-40B4-BE49-F238E27FC236}">
                <a16:creationId xmlns:a16="http://schemas.microsoft.com/office/drawing/2014/main" id="{59BFCA33-8204-2B26-5A47-E799A0B43F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63E532-EEE2-039B-6229-D61B21CFC198}"/>
              </a:ext>
            </a:extLst>
          </p:cNvPr>
          <p:cNvSpPr>
            <a:spLocks noGrp="1"/>
          </p:cNvSpPr>
          <p:nvPr>
            <p:ph type="sldNum" sz="quarter" idx="12"/>
          </p:nvPr>
        </p:nvSpPr>
        <p:spPr/>
        <p:txBody>
          <a:bodyPr/>
          <a:lstStyle/>
          <a:p>
            <a:fld id="{6E8B0993-B16B-4FCD-8BD0-BF5E17D307B9}" type="slidenum">
              <a:rPr lang="en-US" smtClean="0"/>
              <a:t>‹#›</a:t>
            </a:fld>
            <a:endParaRPr lang="en-US"/>
          </a:p>
        </p:txBody>
      </p:sp>
    </p:spTree>
    <p:extLst>
      <p:ext uri="{BB962C8B-B14F-4D97-AF65-F5344CB8AC3E}">
        <p14:creationId xmlns:p14="http://schemas.microsoft.com/office/powerpoint/2010/main" val="1686263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590EC-2C9F-E957-26CC-DB360D0D94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48DAB4-9DEA-A53E-D7A7-622F15B040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7BFBBC-9026-FB82-2AB4-5D8B65F6BAE5}"/>
              </a:ext>
            </a:extLst>
          </p:cNvPr>
          <p:cNvSpPr>
            <a:spLocks noGrp="1"/>
          </p:cNvSpPr>
          <p:nvPr>
            <p:ph type="dt" sz="half" idx="10"/>
          </p:nvPr>
        </p:nvSpPr>
        <p:spPr/>
        <p:txBody>
          <a:bodyPr/>
          <a:lstStyle/>
          <a:p>
            <a:fld id="{82657128-1A7B-4666-AC75-6E1A0DA67290}" type="datetimeFigureOut">
              <a:rPr lang="en-US" smtClean="0"/>
              <a:t>21/10/25</a:t>
            </a:fld>
            <a:endParaRPr lang="en-US"/>
          </a:p>
        </p:txBody>
      </p:sp>
      <p:sp>
        <p:nvSpPr>
          <p:cNvPr id="5" name="Footer Placeholder 4">
            <a:extLst>
              <a:ext uri="{FF2B5EF4-FFF2-40B4-BE49-F238E27FC236}">
                <a16:creationId xmlns:a16="http://schemas.microsoft.com/office/drawing/2014/main" id="{509963E9-4A1A-00CD-C6AC-DDB7E89F2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950C30-2E17-DF4E-3E08-30C024870DD7}"/>
              </a:ext>
            </a:extLst>
          </p:cNvPr>
          <p:cNvSpPr>
            <a:spLocks noGrp="1"/>
          </p:cNvSpPr>
          <p:nvPr>
            <p:ph type="sldNum" sz="quarter" idx="12"/>
          </p:nvPr>
        </p:nvSpPr>
        <p:spPr/>
        <p:txBody>
          <a:bodyPr/>
          <a:lstStyle/>
          <a:p>
            <a:fld id="{6E8B0993-B16B-4FCD-8BD0-BF5E17D307B9}" type="slidenum">
              <a:rPr lang="en-US" smtClean="0"/>
              <a:t>‹#›</a:t>
            </a:fld>
            <a:endParaRPr lang="en-US"/>
          </a:p>
        </p:txBody>
      </p:sp>
    </p:spTree>
    <p:extLst>
      <p:ext uri="{BB962C8B-B14F-4D97-AF65-F5344CB8AC3E}">
        <p14:creationId xmlns:p14="http://schemas.microsoft.com/office/powerpoint/2010/main" val="2408411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1BC32-6732-FB3D-7914-0F18740A89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B27F51-A0DD-EB6C-C92B-C27DB79270A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158F9F-458A-2865-4891-0889E1D8B5E9}"/>
              </a:ext>
            </a:extLst>
          </p:cNvPr>
          <p:cNvSpPr>
            <a:spLocks noGrp="1"/>
          </p:cNvSpPr>
          <p:nvPr>
            <p:ph type="dt" sz="half" idx="10"/>
          </p:nvPr>
        </p:nvSpPr>
        <p:spPr/>
        <p:txBody>
          <a:bodyPr/>
          <a:lstStyle/>
          <a:p>
            <a:fld id="{82657128-1A7B-4666-AC75-6E1A0DA67290}" type="datetimeFigureOut">
              <a:rPr lang="en-US" smtClean="0"/>
              <a:t>21/10/25</a:t>
            </a:fld>
            <a:endParaRPr lang="en-US"/>
          </a:p>
        </p:txBody>
      </p:sp>
      <p:sp>
        <p:nvSpPr>
          <p:cNvPr id="5" name="Footer Placeholder 4">
            <a:extLst>
              <a:ext uri="{FF2B5EF4-FFF2-40B4-BE49-F238E27FC236}">
                <a16:creationId xmlns:a16="http://schemas.microsoft.com/office/drawing/2014/main" id="{5B4450B9-D72C-E5E5-1C60-50013AD0DE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8F317F-6CD4-43F3-EC4A-25D8CCFC0930}"/>
              </a:ext>
            </a:extLst>
          </p:cNvPr>
          <p:cNvSpPr>
            <a:spLocks noGrp="1"/>
          </p:cNvSpPr>
          <p:nvPr>
            <p:ph type="sldNum" sz="quarter" idx="12"/>
          </p:nvPr>
        </p:nvSpPr>
        <p:spPr/>
        <p:txBody>
          <a:bodyPr/>
          <a:lstStyle/>
          <a:p>
            <a:fld id="{6E8B0993-B16B-4FCD-8BD0-BF5E17D307B9}" type="slidenum">
              <a:rPr lang="en-US" smtClean="0"/>
              <a:t>‹#›</a:t>
            </a:fld>
            <a:endParaRPr lang="en-US"/>
          </a:p>
        </p:txBody>
      </p:sp>
    </p:spTree>
    <p:extLst>
      <p:ext uri="{BB962C8B-B14F-4D97-AF65-F5344CB8AC3E}">
        <p14:creationId xmlns:p14="http://schemas.microsoft.com/office/powerpoint/2010/main" val="2299516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28ED8-F1CE-4B46-9869-7A151ABE6D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F9BE94-2B4D-782B-7C12-8BBEF8E6B1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5D40CB-386A-3FBF-4BA1-AEBE95B343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9C49C1-C0B8-B104-2AEF-1CDC97E62B7E}"/>
              </a:ext>
            </a:extLst>
          </p:cNvPr>
          <p:cNvSpPr>
            <a:spLocks noGrp="1"/>
          </p:cNvSpPr>
          <p:nvPr>
            <p:ph type="dt" sz="half" idx="10"/>
          </p:nvPr>
        </p:nvSpPr>
        <p:spPr/>
        <p:txBody>
          <a:bodyPr/>
          <a:lstStyle/>
          <a:p>
            <a:fld id="{82657128-1A7B-4666-AC75-6E1A0DA67290}" type="datetimeFigureOut">
              <a:rPr lang="en-US" smtClean="0"/>
              <a:t>21/10/25</a:t>
            </a:fld>
            <a:endParaRPr lang="en-US"/>
          </a:p>
        </p:txBody>
      </p:sp>
      <p:sp>
        <p:nvSpPr>
          <p:cNvPr id="6" name="Footer Placeholder 5">
            <a:extLst>
              <a:ext uri="{FF2B5EF4-FFF2-40B4-BE49-F238E27FC236}">
                <a16:creationId xmlns:a16="http://schemas.microsoft.com/office/drawing/2014/main" id="{ABD26479-CD77-5BE9-5391-7B881D015B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798E9F-D3B2-50AB-3EF2-7A79EFA590E4}"/>
              </a:ext>
            </a:extLst>
          </p:cNvPr>
          <p:cNvSpPr>
            <a:spLocks noGrp="1"/>
          </p:cNvSpPr>
          <p:nvPr>
            <p:ph type="sldNum" sz="quarter" idx="12"/>
          </p:nvPr>
        </p:nvSpPr>
        <p:spPr/>
        <p:txBody>
          <a:bodyPr/>
          <a:lstStyle/>
          <a:p>
            <a:fld id="{6E8B0993-B16B-4FCD-8BD0-BF5E17D307B9}" type="slidenum">
              <a:rPr lang="en-US" smtClean="0"/>
              <a:t>‹#›</a:t>
            </a:fld>
            <a:endParaRPr lang="en-US"/>
          </a:p>
        </p:txBody>
      </p:sp>
    </p:spTree>
    <p:extLst>
      <p:ext uri="{BB962C8B-B14F-4D97-AF65-F5344CB8AC3E}">
        <p14:creationId xmlns:p14="http://schemas.microsoft.com/office/powerpoint/2010/main" val="1215639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DC5BF-82CC-6E04-E91C-82D00F4EA3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B1E3C5-586B-98E5-42F5-34C0D9D62C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21D33E-6D21-6669-DDEB-03E3C49031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99E540-3B53-09E5-D7BD-23F54C4479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BA980A-DCC2-FAE3-0309-090DA794C0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571D5F-B92E-BDC6-71FE-88691B0DE9F5}"/>
              </a:ext>
            </a:extLst>
          </p:cNvPr>
          <p:cNvSpPr>
            <a:spLocks noGrp="1"/>
          </p:cNvSpPr>
          <p:nvPr>
            <p:ph type="dt" sz="half" idx="10"/>
          </p:nvPr>
        </p:nvSpPr>
        <p:spPr/>
        <p:txBody>
          <a:bodyPr/>
          <a:lstStyle/>
          <a:p>
            <a:fld id="{82657128-1A7B-4666-AC75-6E1A0DA67290}" type="datetimeFigureOut">
              <a:rPr lang="en-US" smtClean="0"/>
              <a:t>21/10/25</a:t>
            </a:fld>
            <a:endParaRPr lang="en-US"/>
          </a:p>
        </p:txBody>
      </p:sp>
      <p:sp>
        <p:nvSpPr>
          <p:cNvPr id="8" name="Footer Placeholder 7">
            <a:extLst>
              <a:ext uri="{FF2B5EF4-FFF2-40B4-BE49-F238E27FC236}">
                <a16:creationId xmlns:a16="http://schemas.microsoft.com/office/drawing/2014/main" id="{42788121-3665-44A1-CA68-59A36745D3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735B9C-AA72-E8CB-E975-F872919A8D13}"/>
              </a:ext>
            </a:extLst>
          </p:cNvPr>
          <p:cNvSpPr>
            <a:spLocks noGrp="1"/>
          </p:cNvSpPr>
          <p:nvPr>
            <p:ph type="sldNum" sz="quarter" idx="12"/>
          </p:nvPr>
        </p:nvSpPr>
        <p:spPr/>
        <p:txBody>
          <a:bodyPr/>
          <a:lstStyle/>
          <a:p>
            <a:fld id="{6E8B0993-B16B-4FCD-8BD0-BF5E17D307B9}" type="slidenum">
              <a:rPr lang="en-US" smtClean="0"/>
              <a:t>‹#›</a:t>
            </a:fld>
            <a:endParaRPr lang="en-US"/>
          </a:p>
        </p:txBody>
      </p:sp>
    </p:spTree>
    <p:extLst>
      <p:ext uri="{BB962C8B-B14F-4D97-AF65-F5344CB8AC3E}">
        <p14:creationId xmlns:p14="http://schemas.microsoft.com/office/powerpoint/2010/main" val="3353883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F784F-93DD-4CBF-BB7A-E4EB2B0913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D791D6-1327-2657-2577-E6B7F3D2F53A}"/>
              </a:ext>
            </a:extLst>
          </p:cNvPr>
          <p:cNvSpPr>
            <a:spLocks noGrp="1"/>
          </p:cNvSpPr>
          <p:nvPr>
            <p:ph type="dt" sz="half" idx="10"/>
          </p:nvPr>
        </p:nvSpPr>
        <p:spPr/>
        <p:txBody>
          <a:bodyPr/>
          <a:lstStyle/>
          <a:p>
            <a:fld id="{82657128-1A7B-4666-AC75-6E1A0DA67290}" type="datetimeFigureOut">
              <a:rPr lang="en-US" smtClean="0"/>
              <a:t>21/10/25</a:t>
            </a:fld>
            <a:endParaRPr lang="en-US"/>
          </a:p>
        </p:txBody>
      </p:sp>
      <p:sp>
        <p:nvSpPr>
          <p:cNvPr id="4" name="Footer Placeholder 3">
            <a:extLst>
              <a:ext uri="{FF2B5EF4-FFF2-40B4-BE49-F238E27FC236}">
                <a16:creationId xmlns:a16="http://schemas.microsoft.com/office/drawing/2014/main" id="{5A4EE508-BFE1-087F-AC78-735FA51C7E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3BB135-B724-9530-70B7-B29259A09EE3}"/>
              </a:ext>
            </a:extLst>
          </p:cNvPr>
          <p:cNvSpPr>
            <a:spLocks noGrp="1"/>
          </p:cNvSpPr>
          <p:nvPr>
            <p:ph type="sldNum" sz="quarter" idx="12"/>
          </p:nvPr>
        </p:nvSpPr>
        <p:spPr/>
        <p:txBody>
          <a:bodyPr/>
          <a:lstStyle/>
          <a:p>
            <a:fld id="{6E8B0993-B16B-4FCD-8BD0-BF5E17D307B9}" type="slidenum">
              <a:rPr lang="en-US" smtClean="0"/>
              <a:t>‹#›</a:t>
            </a:fld>
            <a:endParaRPr lang="en-US"/>
          </a:p>
        </p:txBody>
      </p:sp>
    </p:spTree>
    <p:extLst>
      <p:ext uri="{BB962C8B-B14F-4D97-AF65-F5344CB8AC3E}">
        <p14:creationId xmlns:p14="http://schemas.microsoft.com/office/powerpoint/2010/main" val="4246481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B4777C-14BF-2D69-604E-E8B415F868E7}"/>
              </a:ext>
            </a:extLst>
          </p:cNvPr>
          <p:cNvSpPr>
            <a:spLocks noGrp="1"/>
          </p:cNvSpPr>
          <p:nvPr>
            <p:ph type="dt" sz="half" idx="10"/>
          </p:nvPr>
        </p:nvSpPr>
        <p:spPr/>
        <p:txBody>
          <a:bodyPr/>
          <a:lstStyle/>
          <a:p>
            <a:fld id="{82657128-1A7B-4666-AC75-6E1A0DA67290}" type="datetimeFigureOut">
              <a:rPr lang="en-US" smtClean="0"/>
              <a:t>21/10/25</a:t>
            </a:fld>
            <a:endParaRPr lang="en-US"/>
          </a:p>
        </p:txBody>
      </p:sp>
      <p:sp>
        <p:nvSpPr>
          <p:cNvPr id="3" name="Footer Placeholder 2">
            <a:extLst>
              <a:ext uri="{FF2B5EF4-FFF2-40B4-BE49-F238E27FC236}">
                <a16:creationId xmlns:a16="http://schemas.microsoft.com/office/drawing/2014/main" id="{B5BDBC1E-3571-508B-C27E-6D7B00A58E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F661EB-D33E-EB7B-4222-67E9887B75CA}"/>
              </a:ext>
            </a:extLst>
          </p:cNvPr>
          <p:cNvSpPr>
            <a:spLocks noGrp="1"/>
          </p:cNvSpPr>
          <p:nvPr>
            <p:ph type="sldNum" sz="quarter" idx="12"/>
          </p:nvPr>
        </p:nvSpPr>
        <p:spPr/>
        <p:txBody>
          <a:bodyPr/>
          <a:lstStyle/>
          <a:p>
            <a:fld id="{6E8B0993-B16B-4FCD-8BD0-BF5E17D307B9}" type="slidenum">
              <a:rPr lang="en-US" smtClean="0"/>
              <a:t>‹#›</a:t>
            </a:fld>
            <a:endParaRPr lang="en-US"/>
          </a:p>
        </p:txBody>
      </p:sp>
    </p:spTree>
    <p:extLst>
      <p:ext uri="{BB962C8B-B14F-4D97-AF65-F5344CB8AC3E}">
        <p14:creationId xmlns:p14="http://schemas.microsoft.com/office/powerpoint/2010/main" val="2382000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E899B-E38E-1E61-BCDC-D1B7961F3C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1F8D73-E9DF-F198-44BD-4FD2464969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C6B802-8FC2-EE64-B150-7C8A2C2F90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8CD4CF-AB0D-3EB4-748F-D2C3BD686C9D}"/>
              </a:ext>
            </a:extLst>
          </p:cNvPr>
          <p:cNvSpPr>
            <a:spLocks noGrp="1"/>
          </p:cNvSpPr>
          <p:nvPr>
            <p:ph type="dt" sz="half" idx="10"/>
          </p:nvPr>
        </p:nvSpPr>
        <p:spPr/>
        <p:txBody>
          <a:bodyPr/>
          <a:lstStyle/>
          <a:p>
            <a:fld id="{82657128-1A7B-4666-AC75-6E1A0DA67290}" type="datetimeFigureOut">
              <a:rPr lang="en-US" smtClean="0"/>
              <a:t>21/10/25</a:t>
            </a:fld>
            <a:endParaRPr lang="en-US"/>
          </a:p>
        </p:txBody>
      </p:sp>
      <p:sp>
        <p:nvSpPr>
          <p:cNvPr id="6" name="Footer Placeholder 5">
            <a:extLst>
              <a:ext uri="{FF2B5EF4-FFF2-40B4-BE49-F238E27FC236}">
                <a16:creationId xmlns:a16="http://schemas.microsoft.com/office/drawing/2014/main" id="{CD3AB7AE-560E-27BD-C6EE-CED83122D8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CA3EEA-B444-87A6-06E3-80265D065E61}"/>
              </a:ext>
            </a:extLst>
          </p:cNvPr>
          <p:cNvSpPr>
            <a:spLocks noGrp="1"/>
          </p:cNvSpPr>
          <p:nvPr>
            <p:ph type="sldNum" sz="quarter" idx="12"/>
          </p:nvPr>
        </p:nvSpPr>
        <p:spPr/>
        <p:txBody>
          <a:bodyPr/>
          <a:lstStyle/>
          <a:p>
            <a:fld id="{6E8B0993-B16B-4FCD-8BD0-BF5E17D307B9}" type="slidenum">
              <a:rPr lang="en-US" smtClean="0"/>
              <a:t>‹#›</a:t>
            </a:fld>
            <a:endParaRPr lang="en-US"/>
          </a:p>
        </p:txBody>
      </p:sp>
    </p:spTree>
    <p:extLst>
      <p:ext uri="{BB962C8B-B14F-4D97-AF65-F5344CB8AC3E}">
        <p14:creationId xmlns:p14="http://schemas.microsoft.com/office/powerpoint/2010/main" val="633183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AF62C-E6CD-EE97-FC97-90EAA3E4DE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3BA6CC-90C8-9454-5E1A-31E4ED0377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E8D514-A174-FDCE-F4ED-B6DACE6B79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83F62D-00CD-3064-158E-4E23FCA8F6A1}"/>
              </a:ext>
            </a:extLst>
          </p:cNvPr>
          <p:cNvSpPr>
            <a:spLocks noGrp="1"/>
          </p:cNvSpPr>
          <p:nvPr>
            <p:ph type="dt" sz="half" idx="10"/>
          </p:nvPr>
        </p:nvSpPr>
        <p:spPr/>
        <p:txBody>
          <a:bodyPr/>
          <a:lstStyle/>
          <a:p>
            <a:fld id="{82657128-1A7B-4666-AC75-6E1A0DA67290}" type="datetimeFigureOut">
              <a:rPr lang="en-US" smtClean="0"/>
              <a:t>21/10/25</a:t>
            </a:fld>
            <a:endParaRPr lang="en-US"/>
          </a:p>
        </p:txBody>
      </p:sp>
      <p:sp>
        <p:nvSpPr>
          <p:cNvPr id="6" name="Footer Placeholder 5">
            <a:extLst>
              <a:ext uri="{FF2B5EF4-FFF2-40B4-BE49-F238E27FC236}">
                <a16:creationId xmlns:a16="http://schemas.microsoft.com/office/drawing/2014/main" id="{605804EC-27C1-D604-46D4-A8573D50B5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357C1E-9EEA-83C6-BDBC-9AD41533E8E7}"/>
              </a:ext>
            </a:extLst>
          </p:cNvPr>
          <p:cNvSpPr>
            <a:spLocks noGrp="1"/>
          </p:cNvSpPr>
          <p:nvPr>
            <p:ph type="sldNum" sz="quarter" idx="12"/>
          </p:nvPr>
        </p:nvSpPr>
        <p:spPr/>
        <p:txBody>
          <a:bodyPr/>
          <a:lstStyle/>
          <a:p>
            <a:fld id="{6E8B0993-B16B-4FCD-8BD0-BF5E17D307B9}" type="slidenum">
              <a:rPr lang="en-US" smtClean="0"/>
              <a:t>‹#›</a:t>
            </a:fld>
            <a:endParaRPr lang="en-US"/>
          </a:p>
        </p:txBody>
      </p:sp>
    </p:spTree>
    <p:extLst>
      <p:ext uri="{BB962C8B-B14F-4D97-AF65-F5344CB8AC3E}">
        <p14:creationId xmlns:p14="http://schemas.microsoft.com/office/powerpoint/2010/main" val="171140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9E7926-18EF-8136-328E-29A17EB73C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1815B9-BA1C-0C9D-566D-33D00B16A9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BB797A-F032-CADB-6F53-D77877ECE9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2657128-1A7B-4666-AC75-6E1A0DA67290}" type="datetimeFigureOut">
              <a:rPr lang="en-US" smtClean="0"/>
              <a:t>21/10/25</a:t>
            </a:fld>
            <a:endParaRPr lang="en-US"/>
          </a:p>
        </p:txBody>
      </p:sp>
      <p:sp>
        <p:nvSpPr>
          <p:cNvPr id="5" name="Footer Placeholder 4">
            <a:extLst>
              <a:ext uri="{FF2B5EF4-FFF2-40B4-BE49-F238E27FC236}">
                <a16:creationId xmlns:a16="http://schemas.microsoft.com/office/drawing/2014/main" id="{D3FC690D-DE38-89EE-6B38-67559B6D9A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3FB1103-A167-0C2B-918D-A7068C7D8E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E8B0993-B16B-4FCD-8BD0-BF5E17D307B9}" type="slidenum">
              <a:rPr lang="en-US" smtClean="0"/>
              <a:t>‹#›</a:t>
            </a:fld>
            <a:endParaRPr lang="en-US"/>
          </a:p>
        </p:txBody>
      </p:sp>
    </p:spTree>
    <p:extLst>
      <p:ext uri="{BB962C8B-B14F-4D97-AF65-F5344CB8AC3E}">
        <p14:creationId xmlns:p14="http://schemas.microsoft.com/office/powerpoint/2010/main" val="1243254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8F8561DA-E8E3-6077-5C8D-5D023F37738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280B266-FB65-9110-756D-8FC6FF3623D1}"/>
              </a:ext>
            </a:extLst>
          </p:cNvPr>
          <p:cNvSpPr txBox="1"/>
          <p:nvPr/>
        </p:nvSpPr>
        <p:spPr>
          <a:xfrm>
            <a:off x="390525" y="1076325"/>
            <a:ext cx="10934700" cy="3170099"/>
          </a:xfrm>
          <a:prstGeom prst="rect">
            <a:avLst/>
          </a:prstGeom>
          <a:noFill/>
        </p:spPr>
        <p:txBody>
          <a:bodyPr wrap="square">
            <a:spAutoFit/>
          </a:bodyPr>
          <a:lstStyle/>
          <a:p>
            <a:r>
              <a:rPr lang="en-US" sz="7200" b="1" dirty="0">
                <a:gradFill>
                  <a:gsLst>
                    <a:gs pos="0">
                      <a:srgbClr val="6BDBBD"/>
                    </a:gs>
                    <a:gs pos="98000">
                      <a:srgbClr val="B3EEB3"/>
                    </a:gs>
                  </a:gsLst>
                  <a:lin ang="5400000" scaled="1"/>
                </a:gradFill>
                <a:latin typeface="Anton" pitchFamily="2" charset="77"/>
              </a:rPr>
              <a:t>THE INNOVATORS PROGRAMME   </a:t>
            </a:r>
          </a:p>
          <a:p>
            <a:endParaRPr lang="en-US" sz="7200" b="1" dirty="0">
              <a:gradFill>
                <a:gsLst>
                  <a:gs pos="0">
                    <a:srgbClr val="6BDBBD"/>
                  </a:gs>
                  <a:gs pos="98000">
                    <a:srgbClr val="B3EEB3"/>
                  </a:gs>
                </a:gsLst>
                <a:lin ang="5400000" scaled="1"/>
              </a:gradFill>
              <a:latin typeface="Anton" pitchFamily="2" charset="77"/>
            </a:endParaRPr>
          </a:p>
          <a:p>
            <a:r>
              <a:rPr lang="en-US" sz="2800" b="1" dirty="0">
                <a:gradFill>
                  <a:gsLst>
                    <a:gs pos="0">
                      <a:srgbClr val="6BDBBD"/>
                    </a:gs>
                    <a:gs pos="98000">
                      <a:srgbClr val="B3EEB3"/>
                    </a:gs>
                  </a:gsLst>
                  <a:lin ang="5400000" scaled="1"/>
                </a:gradFill>
                <a:latin typeface="Anton" pitchFamily="2" charset="77"/>
              </a:rPr>
              <a:t>                                @ YOUNG ADIPEC - Hall 15  3 – 6 Nov. 2025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1" dirty="0">
              <a:gradFill>
                <a:gsLst>
                  <a:gs pos="0">
                    <a:srgbClr val="6BDBBD"/>
                  </a:gs>
                  <a:gs pos="98000">
                    <a:srgbClr val="B3EEB3"/>
                  </a:gs>
                </a:gsLst>
                <a:lin ang="5400000" scaled="1"/>
              </a:gradFill>
              <a:latin typeface="Anton" pitchFamily="2" charset="77"/>
            </a:endParaRPr>
          </a:p>
        </p:txBody>
      </p:sp>
    </p:spTree>
    <p:extLst>
      <p:ext uri="{BB962C8B-B14F-4D97-AF65-F5344CB8AC3E}">
        <p14:creationId xmlns:p14="http://schemas.microsoft.com/office/powerpoint/2010/main" val="1424575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49F50-3F37-BAB6-D366-678D9FD6CF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CDDA51-7AF6-C3C3-06A5-F6F02EF2DFB2}"/>
              </a:ext>
            </a:extLst>
          </p:cNvPr>
          <p:cNvSpPr>
            <a:spLocks noGrp="1"/>
          </p:cNvSpPr>
          <p:nvPr>
            <p:ph type="title"/>
          </p:nvPr>
        </p:nvSpPr>
        <p:spPr>
          <a:xfrm>
            <a:off x="173343" y="76863"/>
            <a:ext cx="6675132" cy="1818351"/>
          </a:xfrm>
        </p:spPr>
        <p:txBody>
          <a:bodyPr vert="horz" lIns="91440" tIns="45720" rIns="91440" bIns="45720" rtlCol="0" anchor="b">
            <a:normAutofit fontScale="90000"/>
          </a:bodyPr>
          <a:lstStyle/>
          <a:p>
            <a:pPr algn="ctr"/>
            <a:br>
              <a:rPr lang="en-US" sz="3600" dirty="0"/>
            </a:br>
            <a:r>
              <a:rPr lang="en-US" sz="3600" dirty="0"/>
              <a:t>      THE INNOVATORS  PROGRAMME</a:t>
            </a:r>
            <a:br>
              <a:rPr lang="en-US" sz="3600" dirty="0"/>
            </a:br>
            <a:r>
              <a:rPr lang="ar-LB" sz="3600" dirty="0"/>
              <a:t>المُخْتَرِعُون</a:t>
            </a:r>
            <a:r>
              <a:rPr lang="en-US" sz="3600" dirty="0"/>
              <a:t>	   </a:t>
            </a:r>
            <a:r>
              <a:rPr lang="en-US" sz="3600" b="1" dirty="0"/>
              <a:t>  </a:t>
            </a:r>
            <a:br>
              <a:rPr lang="en-US" sz="3600" dirty="0"/>
            </a:br>
            <a:r>
              <a:rPr lang="en-US" sz="3300" dirty="0"/>
              <a:t> </a:t>
            </a:r>
          </a:p>
        </p:txBody>
      </p:sp>
      <p:sp>
        <p:nvSpPr>
          <p:cNvPr id="9" name="TextBox 8">
            <a:extLst>
              <a:ext uri="{FF2B5EF4-FFF2-40B4-BE49-F238E27FC236}">
                <a16:creationId xmlns:a16="http://schemas.microsoft.com/office/drawing/2014/main" id="{60DFD7E2-47F8-2097-8EFC-6C7D803DD4C4}"/>
              </a:ext>
            </a:extLst>
          </p:cNvPr>
          <p:cNvSpPr txBox="1"/>
          <p:nvPr/>
        </p:nvSpPr>
        <p:spPr>
          <a:xfrm>
            <a:off x="173343" y="1875234"/>
            <a:ext cx="5993892" cy="4284910"/>
          </a:xfrm>
          <a:prstGeom prst="rect">
            <a:avLst/>
          </a:prstGeom>
        </p:spPr>
        <p:txBody>
          <a:bodyPr vert="horz" lIns="91440" tIns="45720" rIns="91440" bIns="45720" rtlCol="0">
            <a:normAutofit/>
          </a:bodyPr>
          <a:lstStyle/>
          <a:p>
            <a:pPr>
              <a:lnSpc>
                <a:spcPct val="110000"/>
              </a:lnSpc>
              <a:spcAft>
                <a:spcPts val="600"/>
              </a:spcAft>
            </a:pPr>
            <a:endParaRPr lang="en-US" sz="1100" dirty="0"/>
          </a:p>
        </p:txBody>
      </p:sp>
      <p:sp>
        <p:nvSpPr>
          <p:cNvPr id="6" name="TextBox 5">
            <a:extLst>
              <a:ext uri="{FF2B5EF4-FFF2-40B4-BE49-F238E27FC236}">
                <a16:creationId xmlns:a16="http://schemas.microsoft.com/office/drawing/2014/main" id="{0E7AD357-DB19-FB2A-1504-62CCFD96C003}"/>
              </a:ext>
            </a:extLst>
          </p:cNvPr>
          <p:cNvSpPr txBox="1"/>
          <p:nvPr/>
        </p:nvSpPr>
        <p:spPr>
          <a:xfrm>
            <a:off x="173343" y="1602575"/>
            <a:ext cx="7599057" cy="3970318"/>
          </a:xfrm>
          <a:prstGeom prst="rect">
            <a:avLst/>
          </a:prstGeom>
          <a:noFill/>
        </p:spPr>
        <p:txBody>
          <a:bodyPr wrap="square">
            <a:spAutoFit/>
          </a:bodyPr>
          <a:lstStyle/>
          <a:p>
            <a:pPr>
              <a:buNone/>
            </a:pPr>
            <a:endParaRPr lang="en-US" sz="1400" dirty="0"/>
          </a:p>
          <a:p>
            <a:endParaRPr lang="en-US" sz="1400" dirty="0"/>
          </a:p>
          <a:p>
            <a:r>
              <a:rPr lang="en-US" sz="1400" dirty="0"/>
              <a:t>Through this exciting initiative, youth from all across the UAE—including university students and young innovators—are invited to take part in the Innovators </a:t>
            </a:r>
            <a:r>
              <a:rPr lang="en-US" sz="1400" dirty="0" err="1"/>
              <a:t>programme</a:t>
            </a:r>
            <a:r>
              <a:rPr lang="en-US" sz="1400" dirty="0"/>
              <a:t>, where groundbreaking energy-related research and ideas are showcased.</a:t>
            </a:r>
          </a:p>
          <a:p>
            <a:endParaRPr lang="en-US" sz="1400" dirty="0"/>
          </a:p>
          <a:p>
            <a:r>
              <a:rPr lang="en-US" sz="1400" b="1" dirty="0"/>
              <a:t>The Innovators </a:t>
            </a:r>
            <a:r>
              <a:rPr lang="en-US" sz="1400" b="1" dirty="0" err="1"/>
              <a:t>Programme</a:t>
            </a:r>
            <a:r>
              <a:rPr lang="en-US" sz="1400" dirty="0"/>
              <a:t> is designed to bring together the UAE’s talented young minds with industry leaders during the four dynamic days of ADIPEC. This initiative offers a unique opportunity to: </a:t>
            </a:r>
          </a:p>
          <a:p>
            <a:endParaRPr lang="en-US" sz="1400" dirty="0"/>
          </a:p>
          <a:p>
            <a:pPr marL="285750" indent="-285750">
              <a:buFont typeface="Arial" panose="020B0604020202020204" pitchFamily="34" charset="0"/>
              <a:buChar char="•"/>
            </a:pPr>
            <a:r>
              <a:rPr lang="en-US" sz="1400" dirty="0"/>
              <a:t>Present their innovations to industry leaders</a:t>
            </a:r>
          </a:p>
          <a:p>
            <a:pPr marL="285750" indent="-285750">
              <a:buFont typeface="Arial" panose="020B0604020202020204" pitchFamily="34" charset="0"/>
              <a:buChar char="•"/>
            </a:pPr>
            <a:r>
              <a:rPr lang="en-US" sz="1400" dirty="0"/>
              <a:t>Network with potential employers</a:t>
            </a:r>
          </a:p>
          <a:p>
            <a:pPr marL="285750" indent="-285750">
              <a:buFont typeface="Arial" panose="020B0604020202020204" pitchFamily="34" charset="0"/>
              <a:buChar char="•"/>
            </a:pPr>
            <a:r>
              <a:rPr lang="en-US" sz="1400" dirty="0"/>
              <a:t>Engage in meaningful exchanges of ideas with professionals and peers</a:t>
            </a:r>
          </a:p>
          <a:p>
            <a:endParaRPr lang="en-US" sz="1400" dirty="0"/>
          </a:p>
          <a:p>
            <a:endParaRPr lang="en-US" sz="1400" dirty="0"/>
          </a:p>
          <a:p>
            <a:r>
              <a:rPr lang="en-US" sz="1400" dirty="0"/>
              <a:t> Join us to be part of shaping the future of energy in the UAE!</a:t>
            </a:r>
          </a:p>
          <a:p>
            <a:pPr>
              <a:buNone/>
            </a:pPr>
            <a:endParaRPr lang="en-US" sz="1400" dirty="0"/>
          </a:p>
          <a:p>
            <a:pPr>
              <a:buNone/>
            </a:pPr>
            <a:endParaRPr lang="en-US" sz="1400" dirty="0"/>
          </a:p>
        </p:txBody>
      </p:sp>
      <p:pic>
        <p:nvPicPr>
          <p:cNvPr id="5" name="Picture 4" descr="A person standing in front of a table&#10;&#10;AI-generated content may be incorrect.">
            <a:extLst>
              <a:ext uri="{FF2B5EF4-FFF2-40B4-BE49-F238E27FC236}">
                <a16:creationId xmlns:a16="http://schemas.microsoft.com/office/drawing/2014/main" id="{B3521B05-3938-0640-DB86-8C0C9A577B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6192" y="207101"/>
            <a:ext cx="3385465" cy="6018603"/>
          </a:xfrm>
          <a:prstGeom prst="rect">
            <a:avLst/>
          </a:prstGeom>
        </p:spPr>
      </p:pic>
    </p:spTree>
    <p:extLst>
      <p:ext uri="{BB962C8B-B14F-4D97-AF65-F5344CB8AC3E}">
        <p14:creationId xmlns:p14="http://schemas.microsoft.com/office/powerpoint/2010/main" val="3176060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26E86-BFF5-E535-35E2-536B668B72DF}"/>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3A91E66F-54A5-8D52-A9D0-CEC302B7BCAE}"/>
              </a:ext>
            </a:extLst>
          </p:cNvPr>
          <p:cNvSpPr txBox="1">
            <a:spLocks/>
          </p:cNvSpPr>
          <p:nvPr/>
        </p:nvSpPr>
        <p:spPr>
          <a:xfrm>
            <a:off x="0" y="0"/>
            <a:ext cx="12192000" cy="1325563"/>
          </a:xfrm>
          <a:prstGeom prst="rect">
            <a:avLst/>
          </a:prstGeom>
          <a:solidFill>
            <a:srgbClr val="00153E"/>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solidFill>
                  <a:prstClr val="white"/>
                </a:solidFill>
                <a:latin typeface="Anton" pitchFamily="2" charset="77"/>
              </a:rPr>
              <a:t> MEET THE INNOVATORS </a:t>
            </a:r>
            <a:endParaRPr lang="en-US" sz="2400" dirty="0">
              <a:solidFill>
                <a:srgbClr val="FFC000"/>
              </a:solidFill>
              <a:latin typeface="Anton" pitchFamily="2" charset="77"/>
            </a:endParaRPr>
          </a:p>
        </p:txBody>
      </p:sp>
      <p:pic>
        <p:nvPicPr>
          <p:cNvPr id="3" name="Picture 2">
            <a:extLst>
              <a:ext uri="{FF2B5EF4-FFF2-40B4-BE49-F238E27FC236}">
                <a16:creationId xmlns:a16="http://schemas.microsoft.com/office/drawing/2014/main" id="{1282AEF2-F111-E347-1E4D-383C0347E02F}"/>
              </a:ext>
            </a:extLst>
          </p:cNvPr>
          <p:cNvPicPr>
            <a:picLocks noChangeAspect="1"/>
          </p:cNvPicPr>
          <p:nvPr/>
        </p:nvPicPr>
        <p:blipFill>
          <a:blip r:embed="rId2"/>
          <a:stretch>
            <a:fillRect/>
          </a:stretch>
        </p:blipFill>
        <p:spPr>
          <a:xfrm>
            <a:off x="7114032" y="1621463"/>
            <a:ext cx="1465440" cy="978914"/>
          </a:xfrm>
          <a:prstGeom prst="rect">
            <a:avLst/>
          </a:prstGeom>
        </p:spPr>
      </p:pic>
      <p:pic>
        <p:nvPicPr>
          <p:cNvPr id="5" name="Picture 4" descr="A person in a black hijab">
            <a:extLst>
              <a:ext uri="{FF2B5EF4-FFF2-40B4-BE49-F238E27FC236}">
                <a16:creationId xmlns:a16="http://schemas.microsoft.com/office/drawing/2014/main" id="{8BD325D0-C6C7-8F6D-A6BE-1F85DC7687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5246" y="1513766"/>
            <a:ext cx="2819618" cy="4229428"/>
          </a:xfrm>
          <a:prstGeom prst="rect">
            <a:avLst/>
          </a:prstGeom>
        </p:spPr>
      </p:pic>
      <p:pic>
        <p:nvPicPr>
          <p:cNvPr id="7" name="Picture 6">
            <a:extLst>
              <a:ext uri="{FF2B5EF4-FFF2-40B4-BE49-F238E27FC236}">
                <a16:creationId xmlns:a16="http://schemas.microsoft.com/office/drawing/2014/main" id="{2B29B7CC-CFFC-4067-62E8-863703E28555}"/>
              </a:ext>
            </a:extLst>
          </p:cNvPr>
          <p:cNvPicPr>
            <a:picLocks noChangeAspect="1"/>
          </p:cNvPicPr>
          <p:nvPr/>
        </p:nvPicPr>
        <p:blipFill>
          <a:blip r:embed="rId4"/>
          <a:stretch>
            <a:fillRect/>
          </a:stretch>
        </p:blipFill>
        <p:spPr>
          <a:xfrm>
            <a:off x="41067" y="1398875"/>
            <a:ext cx="6971376" cy="2030125"/>
          </a:xfrm>
          <a:prstGeom prst="rect">
            <a:avLst/>
          </a:prstGeom>
        </p:spPr>
      </p:pic>
      <p:pic>
        <p:nvPicPr>
          <p:cNvPr id="14" name="Picture 13">
            <a:extLst>
              <a:ext uri="{FF2B5EF4-FFF2-40B4-BE49-F238E27FC236}">
                <a16:creationId xmlns:a16="http://schemas.microsoft.com/office/drawing/2014/main" id="{4B5A158F-F8BD-E792-9429-A7EAEE7D8A78}"/>
              </a:ext>
            </a:extLst>
          </p:cNvPr>
          <p:cNvPicPr>
            <a:picLocks noChangeAspect="1"/>
          </p:cNvPicPr>
          <p:nvPr/>
        </p:nvPicPr>
        <p:blipFill>
          <a:blip r:embed="rId5"/>
          <a:stretch>
            <a:fillRect/>
          </a:stretch>
        </p:blipFill>
        <p:spPr>
          <a:xfrm>
            <a:off x="56546" y="3493899"/>
            <a:ext cx="7557439" cy="1776563"/>
          </a:xfrm>
          <a:prstGeom prst="rect">
            <a:avLst/>
          </a:prstGeom>
        </p:spPr>
      </p:pic>
      <p:sp>
        <p:nvSpPr>
          <p:cNvPr id="20" name="TextBox 19">
            <a:extLst>
              <a:ext uri="{FF2B5EF4-FFF2-40B4-BE49-F238E27FC236}">
                <a16:creationId xmlns:a16="http://schemas.microsoft.com/office/drawing/2014/main" id="{98203556-E25C-D913-A0F7-3FCBD5BD6C86}"/>
              </a:ext>
            </a:extLst>
          </p:cNvPr>
          <p:cNvSpPr txBox="1"/>
          <p:nvPr/>
        </p:nvSpPr>
        <p:spPr>
          <a:xfrm>
            <a:off x="9023495" y="5931397"/>
            <a:ext cx="2103120" cy="646331"/>
          </a:xfrm>
          <a:prstGeom prst="rect">
            <a:avLst/>
          </a:prstGeom>
          <a:noFill/>
        </p:spPr>
        <p:txBody>
          <a:bodyPr wrap="square" rtlCol="0">
            <a:spAutoFit/>
          </a:bodyPr>
          <a:lstStyle/>
          <a:p>
            <a:r>
              <a:rPr lang="en-US" b="1" dirty="0"/>
              <a:t>Alanood Alblooshi	</a:t>
            </a:r>
          </a:p>
        </p:txBody>
      </p:sp>
      <p:sp>
        <p:nvSpPr>
          <p:cNvPr id="2" name="TextBox 1">
            <a:extLst>
              <a:ext uri="{FF2B5EF4-FFF2-40B4-BE49-F238E27FC236}">
                <a16:creationId xmlns:a16="http://schemas.microsoft.com/office/drawing/2014/main" id="{E0A9B654-DC7E-9C97-181B-60744796AA1C}"/>
              </a:ext>
            </a:extLst>
          </p:cNvPr>
          <p:cNvSpPr txBox="1"/>
          <p:nvPr/>
        </p:nvSpPr>
        <p:spPr>
          <a:xfrm>
            <a:off x="161924" y="5335361"/>
            <a:ext cx="6670385" cy="369332"/>
          </a:xfrm>
          <a:prstGeom prst="rect">
            <a:avLst/>
          </a:prstGeom>
          <a:solidFill>
            <a:srgbClr val="00153E"/>
          </a:solidFill>
        </p:spPr>
        <p:txBody>
          <a:bodyPr wrap="square" rtlCol="0">
            <a:spAutoFit/>
          </a:bodyPr>
          <a:lstStyle/>
          <a:p>
            <a:r>
              <a:rPr lang="en-US" dirty="0">
                <a:solidFill>
                  <a:schemeClr val="bg1"/>
                </a:solidFill>
              </a:rPr>
              <a:t> </a:t>
            </a:r>
            <a:r>
              <a:rPr lang="en-US" b="1" dirty="0">
                <a:solidFill>
                  <a:schemeClr val="bg1"/>
                </a:solidFill>
              </a:rPr>
              <a:t>Innovation show case daily during ADIPEC 2025 show days  </a:t>
            </a:r>
          </a:p>
        </p:txBody>
      </p:sp>
      <p:sp>
        <p:nvSpPr>
          <p:cNvPr id="4" name="TextBox 3">
            <a:extLst>
              <a:ext uri="{FF2B5EF4-FFF2-40B4-BE49-F238E27FC236}">
                <a16:creationId xmlns:a16="http://schemas.microsoft.com/office/drawing/2014/main" id="{0A7DD9F1-3FF2-753A-2BF7-EEA69012FB1A}"/>
              </a:ext>
            </a:extLst>
          </p:cNvPr>
          <p:cNvSpPr txBox="1"/>
          <p:nvPr/>
        </p:nvSpPr>
        <p:spPr>
          <a:xfrm>
            <a:off x="161925" y="5900619"/>
            <a:ext cx="1704975" cy="338554"/>
          </a:xfrm>
          <a:prstGeom prst="rect">
            <a:avLst/>
          </a:prstGeom>
          <a:solidFill>
            <a:schemeClr val="accent2"/>
          </a:solidFill>
        </p:spPr>
        <p:txBody>
          <a:bodyPr wrap="square" rtlCol="0">
            <a:spAutoFit/>
          </a:bodyPr>
          <a:lstStyle/>
          <a:p>
            <a:r>
              <a:rPr lang="en-US" sz="1600" b="1" dirty="0">
                <a:solidFill>
                  <a:schemeClr val="bg1"/>
                </a:solidFill>
              </a:rPr>
              <a:t>Session Timing: </a:t>
            </a:r>
          </a:p>
        </p:txBody>
      </p:sp>
      <p:sp>
        <p:nvSpPr>
          <p:cNvPr id="6" name="TextBox 5">
            <a:extLst>
              <a:ext uri="{FF2B5EF4-FFF2-40B4-BE49-F238E27FC236}">
                <a16:creationId xmlns:a16="http://schemas.microsoft.com/office/drawing/2014/main" id="{AE32070D-D52D-E9ED-46CE-A8664AF332D0}"/>
              </a:ext>
            </a:extLst>
          </p:cNvPr>
          <p:cNvSpPr txBox="1"/>
          <p:nvPr/>
        </p:nvSpPr>
        <p:spPr>
          <a:xfrm>
            <a:off x="1962151" y="5900619"/>
            <a:ext cx="723899" cy="338554"/>
          </a:xfrm>
          <a:prstGeom prst="rect">
            <a:avLst/>
          </a:prstGeom>
          <a:solidFill>
            <a:srgbClr val="00153E"/>
          </a:solidFill>
        </p:spPr>
        <p:txBody>
          <a:bodyPr wrap="square" rtlCol="0">
            <a:spAutoFit/>
          </a:bodyPr>
          <a:lstStyle/>
          <a:p>
            <a:r>
              <a:rPr lang="en-US" sz="1600" dirty="0">
                <a:solidFill>
                  <a:schemeClr val="bg1"/>
                </a:solidFill>
              </a:rPr>
              <a:t>10:00   </a:t>
            </a:r>
          </a:p>
        </p:txBody>
      </p:sp>
      <p:sp>
        <p:nvSpPr>
          <p:cNvPr id="9" name="TextBox 8">
            <a:extLst>
              <a:ext uri="{FF2B5EF4-FFF2-40B4-BE49-F238E27FC236}">
                <a16:creationId xmlns:a16="http://schemas.microsoft.com/office/drawing/2014/main" id="{CDA0DE89-6AB6-1DBE-04DA-72333B1051B3}"/>
              </a:ext>
            </a:extLst>
          </p:cNvPr>
          <p:cNvSpPr txBox="1"/>
          <p:nvPr/>
        </p:nvSpPr>
        <p:spPr>
          <a:xfrm>
            <a:off x="2806556" y="5900619"/>
            <a:ext cx="723899" cy="338554"/>
          </a:xfrm>
          <a:prstGeom prst="rect">
            <a:avLst/>
          </a:prstGeom>
          <a:solidFill>
            <a:srgbClr val="00153E"/>
          </a:solidFill>
        </p:spPr>
        <p:txBody>
          <a:bodyPr wrap="square" rtlCol="0">
            <a:spAutoFit/>
          </a:bodyPr>
          <a:lstStyle/>
          <a:p>
            <a:r>
              <a:rPr lang="en-US" sz="1600" dirty="0">
                <a:solidFill>
                  <a:schemeClr val="bg1"/>
                </a:solidFill>
              </a:rPr>
              <a:t>11:00   </a:t>
            </a:r>
          </a:p>
        </p:txBody>
      </p:sp>
      <p:sp>
        <p:nvSpPr>
          <p:cNvPr id="10" name="TextBox 9">
            <a:extLst>
              <a:ext uri="{FF2B5EF4-FFF2-40B4-BE49-F238E27FC236}">
                <a16:creationId xmlns:a16="http://schemas.microsoft.com/office/drawing/2014/main" id="{7DAB68EA-9BE0-FD1D-EDBC-8E1A56CD97F9}"/>
              </a:ext>
            </a:extLst>
          </p:cNvPr>
          <p:cNvSpPr txBox="1"/>
          <p:nvPr/>
        </p:nvSpPr>
        <p:spPr>
          <a:xfrm>
            <a:off x="3650961" y="5908954"/>
            <a:ext cx="723899" cy="338554"/>
          </a:xfrm>
          <a:prstGeom prst="rect">
            <a:avLst/>
          </a:prstGeom>
          <a:solidFill>
            <a:srgbClr val="00153E"/>
          </a:solidFill>
        </p:spPr>
        <p:txBody>
          <a:bodyPr wrap="square" rtlCol="0">
            <a:spAutoFit/>
          </a:bodyPr>
          <a:lstStyle/>
          <a:p>
            <a:r>
              <a:rPr lang="en-US" sz="1600" dirty="0">
                <a:solidFill>
                  <a:schemeClr val="bg1"/>
                </a:solidFill>
              </a:rPr>
              <a:t>13:00   </a:t>
            </a:r>
          </a:p>
        </p:txBody>
      </p:sp>
      <p:sp>
        <p:nvSpPr>
          <p:cNvPr id="11" name="TextBox 10">
            <a:extLst>
              <a:ext uri="{FF2B5EF4-FFF2-40B4-BE49-F238E27FC236}">
                <a16:creationId xmlns:a16="http://schemas.microsoft.com/office/drawing/2014/main" id="{C98EA11C-ACD9-EE1B-C060-F300F44C2980}"/>
              </a:ext>
            </a:extLst>
          </p:cNvPr>
          <p:cNvSpPr txBox="1"/>
          <p:nvPr/>
        </p:nvSpPr>
        <p:spPr>
          <a:xfrm>
            <a:off x="4470111" y="5908954"/>
            <a:ext cx="723899" cy="338554"/>
          </a:xfrm>
          <a:prstGeom prst="rect">
            <a:avLst/>
          </a:prstGeom>
          <a:solidFill>
            <a:srgbClr val="00153E"/>
          </a:solidFill>
        </p:spPr>
        <p:txBody>
          <a:bodyPr wrap="square" rtlCol="0">
            <a:spAutoFit/>
          </a:bodyPr>
          <a:lstStyle/>
          <a:p>
            <a:r>
              <a:rPr lang="en-US" sz="1600" dirty="0">
                <a:solidFill>
                  <a:schemeClr val="bg1"/>
                </a:solidFill>
              </a:rPr>
              <a:t>15:00   </a:t>
            </a:r>
          </a:p>
        </p:txBody>
      </p:sp>
      <p:sp>
        <p:nvSpPr>
          <p:cNvPr id="12" name="TextBox 11">
            <a:extLst>
              <a:ext uri="{FF2B5EF4-FFF2-40B4-BE49-F238E27FC236}">
                <a16:creationId xmlns:a16="http://schemas.microsoft.com/office/drawing/2014/main" id="{3D92F8CE-63E1-D32A-2143-FA97C2B43D98}"/>
              </a:ext>
            </a:extLst>
          </p:cNvPr>
          <p:cNvSpPr txBox="1"/>
          <p:nvPr/>
        </p:nvSpPr>
        <p:spPr>
          <a:xfrm>
            <a:off x="5289261" y="5908954"/>
            <a:ext cx="723899" cy="338554"/>
          </a:xfrm>
          <a:prstGeom prst="rect">
            <a:avLst/>
          </a:prstGeom>
          <a:solidFill>
            <a:srgbClr val="00153E"/>
          </a:solidFill>
        </p:spPr>
        <p:txBody>
          <a:bodyPr wrap="square" rtlCol="0">
            <a:spAutoFit/>
          </a:bodyPr>
          <a:lstStyle/>
          <a:p>
            <a:r>
              <a:rPr lang="en-US" sz="1600" dirty="0">
                <a:solidFill>
                  <a:schemeClr val="bg1"/>
                </a:solidFill>
              </a:rPr>
              <a:t>16:00   </a:t>
            </a:r>
          </a:p>
        </p:txBody>
      </p:sp>
      <p:sp>
        <p:nvSpPr>
          <p:cNvPr id="13" name="TextBox 12">
            <a:extLst>
              <a:ext uri="{FF2B5EF4-FFF2-40B4-BE49-F238E27FC236}">
                <a16:creationId xmlns:a16="http://schemas.microsoft.com/office/drawing/2014/main" id="{095E1B99-D4D6-E198-6EBD-386BA70B2031}"/>
              </a:ext>
            </a:extLst>
          </p:cNvPr>
          <p:cNvSpPr txBox="1"/>
          <p:nvPr/>
        </p:nvSpPr>
        <p:spPr>
          <a:xfrm>
            <a:off x="6108411" y="5908954"/>
            <a:ext cx="723899" cy="338554"/>
          </a:xfrm>
          <a:prstGeom prst="rect">
            <a:avLst/>
          </a:prstGeom>
          <a:solidFill>
            <a:srgbClr val="00153E"/>
          </a:solidFill>
        </p:spPr>
        <p:txBody>
          <a:bodyPr wrap="square" rtlCol="0">
            <a:spAutoFit/>
          </a:bodyPr>
          <a:lstStyle/>
          <a:p>
            <a:r>
              <a:rPr lang="en-US" sz="1600" dirty="0">
                <a:solidFill>
                  <a:schemeClr val="bg1"/>
                </a:solidFill>
              </a:rPr>
              <a:t>17:30   </a:t>
            </a:r>
          </a:p>
        </p:txBody>
      </p:sp>
    </p:spTree>
    <p:extLst>
      <p:ext uri="{BB962C8B-B14F-4D97-AF65-F5344CB8AC3E}">
        <p14:creationId xmlns:p14="http://schemas.microsoft.com/office/powerpoint/2010/main" val="3658696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30BF8-620B-6059-FEFD-5ED44E21F6DC}"/>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00220131-ACA4-2EB1-251F-A8CD0C858BAF}"/>
              </a:ext>
            </a:extLst>
          </p:cNvPr>
          <p:cNvSpPr txBox="1">
            <a:spLocks/>
          </p:cNvSpPr>
          <p:nvPr/>
        </p:nvSpPr>
        <p:spPr>
          <a:xfrm>
            <a:off x="0" y="0"/>
            <a:ext cx="12192000" cy="1325563"/>
          </a:xfrm>
          <a:prstGeom prst="rect">
            <a:avLst/>
          </a:prstGeom>
          <a:solidFill>
            <a:srgbClr val="00153E"/>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solidFill>
                  <a:prstClr val="white"/>
                </a:solidFill>
                <a:latin typeface="Anton" pitchFamily="2" charset="77"/>
              </a:rPr>
              <a:t> MEET THE INNOVATORS </a:t>
            </a:r>
            <a:endParaRPr lang="en-US" sz="2400" dirty="0">
              <a:solidFill>
                <a:srgbClr val="FFC000"/>
              </a:solidFill>
              <a:latin typeface="Anton" pitchFamily="2" charset="77"/>
            </a:endParaRPr>
          </a:p>
        </p:txBody>
      </p:sp>
      <p:sp>
        <p:nvSpPr>
          <p:cNvPr id="10" name="TextBox 9">
            <a:extLst>
              <a:ext uri="{FF2B5EF4-FFF2-40B4-BE49-F238E27FC236}">
                <a16:creationId xmlns:a16="http://schemas.microsoft.com/office/drawing/2014/main" id="{EC7468FF-E35F-4C75-8BC6-8D4BB26083A3}"/>
              </a:ext>
            </a:extLst>
          </p:cNvPr>
          <p:cNvSpPr txBox="1"/>
          <p:nvPr/>
        </p:nvSpPr>
        <p:spPr>
          <a:xfrm>
            <a:off x="201168" y="1641185"/>
            <a:ext cx="8199882" cy="3445943"/>
          </a:xfrm>
          <a:prstGeom prst="rect">
            <a:avLst/>
          </a:prstGeom>
          <a:solidFill>
            <a:srgbClr val="00153E"/>
          </a:solidFill>
        </p:spPr>
        <p:txBody>
          <a:bodyPr wrap="square">
            <a:spAutoFit/>
          </a:bodyPr>
          <a:lstStyle/>
          <a:p>
            <a:pPr marL="0" marR="0">
              <a:lnSpc>
                <a:spcPct val="107000"/>
              </a:lnSpc>
              <a:spcAft>
                <a:spcPts val="800"/>
              </a:spcAft>
              <a:buNone/>
            </a:pPr>
            <a:r>
              <a:rPr lang="en-US" b="1" kern="100" dirty="0">
                <a:solidFill>
                  <a:schemeClr val="bg1"/>
                </a:solidFill>
                <a:latin typeface="Aptos" panose="020B0004020202020204" pitchFamily="34" charset="0"/>
                <a:ea typeface="Aptos" panose="020B0004020202020204" pitchFamily="34" charset="0"/>
                <a:cs typeface="Arial" panose="020B0604020202020204" pitchFamily="34" charset="0"/>
              </a:rPr>
              <a:t>Innovation</a:t>
            </a:r>
            <a:r>
              <a:rPr lang="en-US" sz="1800" b="1"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t>: </a:t>
            </a:r>
            <a:r>
              <a:rPr lang="en-US" sz="1800" kern="100" dirty="0" err="1">
                <a:solidFill>
                  <a:schemeClr val="bg1"/>
                </a:solidFill>
                <a:effectLst/>
                <a:latin typeface="Aptos" panose="020B0004020202020204" pitchFamily="34" charset="0"/>
                <a:ea typeface="Aptos" panose="020B0004020202020204" pitchFamily="34" charset="0"/>
                <a:cs typeface="Arial" panose="020B0604020202020204" pitchFamily="34" charset="0"/>
              </a:rPr>
              <a:t>CloudHub</a:t>
            </a:r>
            <a:endParaRPr lang="en-US" sz="1800"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r>
              <a:rPr lang="en-US" sz="1600" dirty="0" err="1">
                <a:solidFill>
                  <a:schemeClr val="bg1"/>
                </a:solidFill>
              </a:rPr>
              <a:t>CloudHub</a:t>
            </a:r>
            <a:r>
              <a:rPr lang="en-US" sz="1600" dirty="0">
                <a:solidFill>
                  <a:schemeClr val="bg1"/>
                </a:solidFill>
              </a:rPr>
              <a:t> represents a transformative approach to the hackathon ecosystem, positioning itself as the UAE's premier all-in-one platform that eliminates traditional barriers to organizing and participating in world-class hackathons. The platform addresses critical pain points in the current hackathon landscape by providing a comprehensive solution that spans the entire hackathon lifecycle—from initial concept creation to final prize distribution. At its core, </a:t>
            </a:r>
            <a:r>
              <a:rPr lang="en-US" sz="1600" dirty="0" err="1">
                <a:solidFill>
                  <a:schemeClr val="bg1"/>
                </a:solidFill>
              </a:rPr>
              <a:t>CloudHub</a:t>
            </a:r>
            <a:r>
              <a:rPr lang="en-US" sz="1600" dirty="0">
                <a:solidFill>
                  <a:schemeClr val="bg1"/>
                </a:solidFill>
              </a:rPr>
              <a:t> serves as both a community marketplace connecting thousands of innovators, developers, and visionaries, and a sophisticated management system that enables organizers to launch fully-functional hackathons in under 10 minutes. The platform's value proposition centers on removing the typical hassles associated with hackathon management, including complex registration processes, project submission workflows, judging coordination, and perhaps most critically, secure and transparent prize distribution.</a:t>
            </a:r>
          </a:p>
        </p:txBody>
      </p:sp>
      <p:pic>
        <p:nvPicPr>
          <p:cNvPr id="11" name="Picture 10" descr="A person in a grey robe&#10;&#10;AI-generated content may be incorrect.">
            <a:extLst>
              <a:ext uri="{FF2B5EF4-FFF2-40B4-BE49-F238E27FC236}">
                <a16:creationId xmlns:a16="http://schemas.microsoft.com/office/drawing/2014/main" id="{2A41D343-3759-99D1-6FFD-2E9388E2DC6E}"/>
              </a:ext>
            </a:extLst>
          </p:cNvPr>
          <p:cNvPicPr>
            <a:picLocks noChangeAspect="1"/>
          </p:cNvPicPr>
          <p:nvPr/>
        </p:nvPicPr>
        <p:blipFill>
          <a:blip r:embed="rId2">
            <a:extLst>
              <a:ext uri="{28A0092B-C50C-407E-A947-70E740481C1C}">
                <a14:useLocalDpi xmlns:a14="http://schemas.microsoft.com/office/drawing/2010/main" val="0"/>
              </a:ext>
            </a:extLst>
          </a:blip>
          <a:srcRect l="37011" t="19082" r="33312" b="43165"/>
          <a:stretch>
            <a:fillRect/>
          </a:stretch>
        </p:blipFill>
        <p:spPr>
          <a:xfrm>
            <a:off x="8858459" y="1473858"/>
            <a:ext cx="2041297" cy="3462292"/>
          </a:xfrm>
          <a:prstGeom prst="rect">
            <a:avLst/>
          </a:prstGeom>
        </p:spPr>
      </p:pic>
      <p:sp>
        <p:nvSpPr>
          <p:cNvPr id="13" name="TextBox 12">
            <a:extLst>
              <a:ext uri="{FF2B5EF4-FFF2-40B4-BE49-F238E27FC236}">
                <a16:creationId xmlns:a16="http://schemas.microsoft.com/office/drawing/2014/main" id="{87AFB3B2-4748-8D49-AB5D-7B466D4F8AEA}"/>
              </a:ext>
            </a:extLst>
          </p:cNvPr>
          <p:cNvSpPr txBox="1"/>
          <p:nvPr/>
        </p:nvSpPr>
        <p:spPr>
          <a:xfrm>
            <a:off x="8858459" y="5084445"/>
            <a:ext cx="2953512" cy="830997"/>
          </a:xfrm>
          <a:prstGeom prst="rect">
            <a:avLst/>
          </a:prstGeom>
          <a:noFill/>
        </p:spPr>
        <p:txBody>
          <a:bodyPr wrap="square">
            <a:spAutoFit/>
          </a:bodyPr>
          <a:lstStyle/>
          <a:p>
            <a:r>
              <a:rPr lang="en-US" sz="1600" b="1" dirty="0">
                <a:effectLst/>
                <a:latin typeface="Aptos" panose="020B0004020202020204" pitchFamily="34" charset="0"/>
                <a:ea typeface="Aptos" panose="020B0004020202020204" pitchFamily="34" charset="0"/>
                <a:cs typeface="Arial" panose="020B0604020202020204" pitchFamily="34" charset="0"/>
              </a:rPr>
              <a:t>Mohamed Al Mehairbi</a:t>
            </a:r>
          </a:p>
          <a:p>
            <a:r>
              <a:rPr lang="en-US" sz="1600" dirty="0">
                <a:effectLst/>
                <a:latin typeface="Aptos" panose="020B0004020202020204" pitchFamily="34" charset="0"/>
                <a:ea typeface="Aptos" panose="020B0004020202020204" pitchFamily="34" charset="0"/>
                <a:cs typeface="Arial" panose="020B0604020202020204" pitchFamily="34" charset="0"/>
              </a:rPr>
              <a:t>Computer Science </a:t>
            </a:r>
            <a:r>
              <a:rPr lang="en-US" sz="1600" dirty="0">
                <a:latin typeface="Aptos" panose="020B0004020202020204" pitchFamily="34" charset="0"/>
                <a:ea typeface="Aptos" panose="020B0004020202020204" pitchFamily="34" charset="0"/>
                <a:cs typeface="Arial" panose="020B0604020202020204" pitchFamily="34" charset="0"/>
              </a:rPr>
              <a:t>S</a:t>
            </a:r>
            <a:r>
              <a:rPr lang="en-US" sz="1600" dirty="0">
                <a:effectLst/>
                <a:latin typeface="Aptos" panose="020B0004020202020204" pitchFamily="34" charset="0"/>
                <a:ea typeface="Aptos" panose="020B0004020202020204" pitchFamily="34" charset="0"/>
                <a:cs typeface="Arial" panose="020B0604020202020204" pitchFamily="34" charset="0"/>
              </a:rPr>
              <a:t>tudent </a:t>
            </a:r>
          </a:p>
          <a:p>
            <a:r>
              <a:rPr lang="en-US" sz="1600" dirty="0">
                <a:effectLst/>
                <a:latin typeface="Aptos" panose="020B0004020202020204" pitchFamily="34" charset="0"/>
                <a:ea typeface="Aptos" panose="020B0004020202020204" pitchFamily="34" charset="0"/>
                <a:cs typeface="Arial" panose="020B0604020202020204" pitchFamily="34" charset="0"/>
              </a:rPr>
              <a:t>Khalifa University </a:t>
            </a:r>
            <a:endParaRPr lang="en-US" sz="1600" dirty="0"/>
          </a:p>
        </p:txBody>
      </p:sp>
      <p:pic>
        <p:nvPicPr>
          <p:cNvPr id="9" name="Picture 8">
            <a:extLst>
              <a:ext uri="{FF2B5EF4-FFF2-40B4-BE49-F238E27FC236}">
                <a16:creationId xmlns:a16="http://schemas.microsoft.com/office/drawing/2014/main" id="{AADA3872-E227-6453-101F-8E171DE8A7AD}"/>
              </a:ext>
            </a:extLst>
          </p:cNvPr>
          <p:cNvPicPr>
            <a:picLocks noChangeAspect="1"/>
          </p:cNvPicPr>
          <p:nvPr/>
        </p:nvPicPr>
        <p:blipFill>
          <a:blip r:embed="rId3"/>
          <a:stretch>
            <a:fillRect/>
          </a:stretch>
        </p:blipFill>
        <p:spPr>
          <a:xfrm>
            <a:off x="201168" y="5216815"/>
            <a:ext cx="7087589" cy="1324160"/>
          </a:xfrm>
          <a:prstGeom prst="rect">
            <a:avLst/>
          </a:prstGeom>
        </p:spPr>
      </p:pic>
    </p:spTree>
    <p:extLst>
      <p:ext uri="{BB962C8B-B14F-4D97-AF65-F5344CB8AC3E}">
        <p14:creationId xmlns:p14="http://schemas.microsoft.com/office/powerpoint/2010/main" val="1661208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8F469-A918-C7C0-CD39-70DD69725587}"/>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D57EB0FC-0DC3-6D3D-28BD-6ACF12345267}"/>
              </a:ext>
            </a:extLst>
          </p:cNvPr>
          <p:cNvSpPr txBox="1">
            <a:spLocks/>
          </p:cNvSpPr>
          <p:nvPr/>
        </p:nvSpPr>
        <p:spPr>
          <a:xfrm>
            <a:off x="0" y="0"/>
            <a:ext cx="12192000" cy="1325563"/>
          </a:xfrm>
          <a:prstGeom prst="rect">
            <a:avLst/>
          </a:prstGeom>
          <a:solidFill>
            <a:srgbClr val="00153E"/>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solidFill>
                  <a:prstClr val="white"/>
                </a:solidFill>
                <a:latin typeface="Anton" pitchFamily="2" charset="77"/>
              </a:rPr>
              <a:t> MEET THE INNOVATORS </a:t>
            </a:r>
            <a:endParaRPr lang="en-US" sz="2400" dirty="0">
              <a:solidFill>
                <a:srgbClr val="FFC000"/>
              </a:solidFill>
              <a:latin typeface="Anton" pitchFamily="2" charset="77"/>
            </a:endParaRPr>
          </a:p>
        </p:txBody>
      </p:sp>
      <p:pic>
        <p:nvPicPr>
          <p:cNvPr id="4" name="Picture 3" descr="A person in a black hijab&#10;&#10;AI-generated content may be incorrect.">
            <a:extLst>
              <a:ext uri="{FF2B5EF4-FFF2-40B4-BE49-F238E27FC236}">
                <a16:creationId xmlns:a16="http://schemas.microsoft.com/office/drawing/2014/main" id="{14E0DE9E-5DBB-157F-168C-4C741268D3F6}"/>
              </a:ext>
            </a:extLst>
          </p:cNvPr>
          <p:cNvPicPr>
            <a:picLocks noChangeAspect="1"/>
          </p:cNvPicPr>
          <p:nvPr/>
        </p:nvPicPr>
        <p:blipFill>
          <a:blip r:embed="rId2">
            <a:extLst>
              <a:ext uri="{28A0092B-C50C-407E-A947-70E740481C1C}">
                <a14:useLocalDpi xmlns:a14="http://schemas.microsoft.com/office/drawing/2010/main" val="0"/>
              </a:ext>
            </a:extLst>
          </a:blip>
          <a:srcRect l="-1346" b="23446"/>
          <a:stretch>
            <a:fillRect/>
          </a:stretch>
        </p:blipFill>
        <p:spPr>
          <a:xfrm>
            <a:off x="7909560" y="1764792"/>
            <a:ext cx="2754375" cy="3120901"/>
          </a:xfrm>
          <a:prstGeom prst="rect">
            <a:avLst/>
          </a:prstGeom>
        </p:spPr>
      </p:pic>
      <p:sp>
        <p:nvSpPr>
          <p:cNvPr id="7" name="TextBox 6">
            <a:extLst>
              <a:ext uri="{FF2B5EF4-FFF2-40B4-BE49-F238E27FC236}">
                <a16:creationId xmlns:a16="http://schemas.microsoft.com/office/drawing/2014/main" id="{97855403-D8BD-BA48-C4C1-CE8C2EADD44B}"/>
              </a:ext>
            </a:extLst>
          </p:cNvPr>
          <p:cNvSpPr txBox="1"/>
          <p:nvPr/>
        </p:nvSpPr>
        <p:spPr>
          <a:xfrm>
            <a:off x="7909560" y="5164658"/>
            <a:ext cx="3659632" cy="584775"/>
          </a:xfrm>
          <a:prstGeom prst="rect">
            <a:avLst/>
          </a:prstGeom>
          <a:noFill/>
        </p:spPr>
        <p:txBody>
          <a:bodyPr wrap="square">
            <a:spAutoFit/>
          </a:bodyPr>
          <a:lstStyle/>
          <a:p>
            <a:r>
              <a:rPr lang="en-US" sz="1600" b="1" dirty="0">
                <a:effectLst/>
                <a:latin typeface="Aptos" panose="020B0004020202020204" pitchFamily="34" charset="0"/>
                <a:ea typeface="Aptos" panose="020B0004020202020204" pitchFamily="34" charset="0"/>
                <a:cs typeface="Arial" panose="020B0604020202020204" pitchFamily="34" charset="0"/>
              </a:rPr>
              <a:t>Nouf Al Shibli </a:t>
            </a:r>
            <a:endParaRPr lang="en-US" sz="1600" b="1" dirty="0">
              <a:latin typeface="Aptos" panose="020B0004020202020204" pitchFamily="34" charset="0"/>
              <a:ea typeface="Aptos" panose="020B0004020202020204" pitchFamily="34" charset="0"/>
              <a:cs typeface="Arial" panose="020B0604020202020204" pitchFamily="34" charset="0"/>
            </a:endParaRPr>
          </a:p>
          <a:p>
            <a:r>
              <a:rPr lang="en-US" sz="1600" dirty="0">
                <a:effectLst/>
                <a:latin typeface="Aptos" panose="020B0004020202020204" pitchFamily="34" charset="0"/>
                <a:ea typeface="Aptos" panose="020B0004020202020204" pitchFamily="34" charset="0"/>
                <a:cs typeface="Arial" panose="020B0604020202020204" pitchFamily="34" charset="0"/>
              </a:rPr>
              <a:t>Information Security Specialist </a:t>
            </a:r>
            <a:endParaRPr lang="en-US" sz="1600" dirty="0"/>
          </a:p>
        </p:txBody>
      </p:sp>
      <p:sp>
        <p:nvSpPr>
          <p:cNvPr id="10" name="TextBox 9">
            <a:extLst>
              <a:ext uri="{FF2B5EF4-FFF2-40B4-BE49-F238E27FC236}">
                <a16:creationId xmlns:a16="http://schemas.microsoft.com/office/drawing/2014/main" id="{A7711D62-2178-5696-FF54-DB0BBEE831E2}"/>
              </a:ext>
            </a:extLst>
          </p:cNvPr>
          <p:cNvSpPr txBox="1"/>
          <p:nvPr/>
        </p:nvSpPr>
        <p:spPr>
          <a:xfrm>
            <a:off x="173736" y="1764792"/>
            <a:ext cx="7050024" cy="2666114"/>
          </a:xfrm>
          <a:prstGeom prst="rect">
            <a:avLst/>
          </a:prstGeom>
          <a:solidFill>
            <a:srgbClr val="00153E"/>
          </a:solidFill>
        </p:spPr>
        <p:txBody>
          <a:bodyPr wrap="square">
            <a:spAutoFit/>
          </a:bodyPr>
          <a:lstStyle/>
          <a:p>
            <a:pPr marL="0" marR="0">
              <a:lnSpc>
                <a:spcPct val="107000"/>
              </a:lnSpc>
              <a:spcAft>
                <a:spcPts val="800"/>
              </a:spcAft>
              <a:buNone/>
            </a:pPr>
            <a:r>
              <a:rPr lang="en-US" b="1" kern="100" dirty="0">
                <a:solidFill>
                  <a:schemeClr val="bg1"/>
                </a:solidFill>
                <a:latin typeface="Aptos" panose="020B0004020202020204" pitchFamily="34" charset="0"/>
                <a:ea typeface="Aptos" panose="020B0004020202020204" pitchFamily="34" charset="0"/>
                <a:cs typeface="Arial" panose="020B0604020202020204" pitchFamily="34" charset="0"/>
              </a:rPr>
              <a:t>Innovation</a:t>
            </a:r>
            <a:r>
              <a:rPr lang="en-US" sz="1800" b="1"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t>: </a:t>
            </a:r>
            <a:r>
              <a:rPr lang="en-US" sz="1800"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t>CoHub42</a:t>
            </a:r>
          </a:p>
          <a:p>
            <a:pPr marR="0">
              <a:lnSpc>
                <a:spcPct val="107000"/>
              </a:lnSpc>
              <a:spcAft>
                <a:spcPts val="800"/>
              </a:spcAft>
              <a:buNone/>
            </a:pPr>
            <a:r>
              <a:rPr lang="en-US" sz="1600" dirty="0">
                <a:solidFill>
                  <a:schemeClr val="bg1"/>
                </a:solidFill>
              </a:rPr>
              <a:t>CoHub42 is an AI-powered startup platform based in the UAE that connects entrepreneurs with co-founders, investors, mentors, and resources. Our mission is to simplify the journey of building successful startups by offering intelligent matchmaking, tools, and strategic guidance—all in one platform.</a:t>
            </a:r>
          </a:p>
          <a:p>
            <a:pPr marR="0">
              <a:lnSpc>
                <a:spcPct val="107000"/>
              </a:lnSpc>
              <a:spcAft>
                <a:spcPts val="800"/>
              </a:spcAft>
              <a:buNone/>
            </a:pPr>
            <a:endParaRPr lang="en-US" sz="1600" dirty="0">
              <a:solidFill>
                <a:schemeClr val="bg1"/>
              </a:solidFill>
            </a:endParaRPr>
          </a:p>
          <a:p>
            <a:pPr marR="0">
              <a:lnSpc>
                <a:spcPct val="107000"/>
              </a:lnSpc>
              <a:spcAft>
                <a:spcPts val="800"/>
              </a:spcAft>
              <a:buNone/>
            </a:pPr>
            <a:endParaRPr lang="en-US" sz="1600" dirty="0">
              <a:solidFill>
                <a:schemeClr val="bg1"/>
              </a:solidFill>
            </a:endParaRPr>
          </a:p>
          <a:p>
            <a:pPr marL="0" marR="0">
              <a:lnSpc>
                <a:spcPct val="107000"/>
              </a:lnSpc>
              <a:spcAft>
                <a:spcPts val="800"/>
              </a:spcAft>
              <a:buNone/>
            </a:pPr>
            <a:r>
              <a:rPr lang="en-GB" sz="1800" kern="100" dirty="0">
                <a:effectLst/>
                <a:latin typeface="Aptos" panose="020B0004020202020204" pitchFamily="34" charset="0"/>
                <a:ea typeface="Aptos" panose="020B0004020202020204" pitchFamily="34" charset="0"/>
                <a:cs typeface="Arial" panose="020B0604020202020204" pitchFamily="34" charset="0"/>
              </a:rPr>
              <a:t>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0612B61-42CB-9015-AF91-B9F22C5CF0AB}"/>
              </a:ext>
            </a:extLst>
          </p:cNvPr>
          <p:cNvPicPr>
            <a:picLocks noChangeAspect="1"/>
          </p:cNvPicPr>
          <p:nvPr/>
        </p:nvPicPr>
        <p:blipFill>
          <a:blip r:embed="rId3"/>
          <a:stretch>
            <a:fillRect/>
          </a:stretch>
        </p:blipFill>
        <p:spPr>
          <a:xfrm>
            <a:off x="173736" y="4870135"/>
            <a:ext cx="7087589" cy="1324160"/>
          </a:xfrm>
          <a:prstGeom prst="rect">
            <a:avLst/>
          </a:prstGeom>
        </p:spPr>
      </p:pic>
    </p:spTree>
    <p:extLst>
      <p:ext uri="{BB962C8B-B14F-4D97-AF65-F5344CB8AC3E}">
        <p14:creationId xmlns:p14="http://schemas.microsoft.com/office/powerpoint/2010/main" val="3406483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3C995-AEDE-A4CA-DFF0-EB26972AA554}"/>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35BB4DC2-9C13-DC6E-D211-7F88FAF2933B}"/>
              </a:ext>
            </a:extLst>
          </p:cNvPr>
          <p:cNvSpPr txBox="1">
            <a:spLocks/>
          </p:cNvSpPr>
          <p:nvPr/>
        </p:nvSpPr>
        <p:spPr>
          <a:xfrm>
            <a:off x="0" y="0"/>
            <a:ext cx="12192000" cy="1325563"/>
          </a:xfrm>
          <a:prstGeom prst="rect">
            <a:avLst/>
          </a:prstGeom>
          <a:solidFill>
            <a:srgbClr val="00153E"/>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prstClr val="white"/>
                </a:solidFill>
                <a:latin typeface="Anton" pitchFamily="2" charset="77"/>
              </a:rPr>
              <a:t> MEET THE INNOVATORS </a:t>
            </a:r>
            <a:endParaRPr lang="en-US" sz="2400" dirty="0">
              <a:solidFill>
                <a:srgbClr val="FFC000"/>
              </a:solidFill>
              <a:latin typeface="Anton" pitchFamily="2" charset="77"/>
            </a:endParaRPr>
          </a:p>
        </p:txBody>
      </p:sp>
      <p:pic>
        <p:nvPicPr>
          <p:cNvPr id="2" name="Picture 1">
            <a:extLst>
              <a:ext uri="{FF2B5EF4-FFF2-40B4-BE49-F238E27FC236}">
                <a16:creationId xmlns:a16="http://schemas.microsoft.com/office/drawing/2014/main" id="{F78A7B0B-8412-B0B9-D585-ADD9FCBD69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9488" y="1540070"/>
            <a:ext cx="1993392" cy="25597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B4D515B0-877E-9F8A-7FA1-2C2D52FB566C}"/>
              </a:ext>
            </a:extLst>
          </p:cNvPr>
          <p:cNvSpPr txBox="1"/>
          <p:nvPr/>
        </p:nvSpPr>
        <p:spPr>
          <a:xfrm>
            <a:off x="118412" y="2517836"/>
            <a:ext cx="6349063" cy="2554545"/>
          </a:xfrm>
          <a:prstGeom prst="rect">
            <a:avLst/>
          </a:prstGeom>
          <a:solidFill>
            <a:srgbClr val="00153E"/>
          </a:solidFill>
        </p:spPr>
        <p:txBody>
          <a:bodyPr wrap="square">
            <a:spAutoFit/>
          </a:bodyPr>
          <a:lstStyle/>
          <a:p>
            <a:r>
              <a:rPr lang="en-AE" sz="1600" dirty="0">
                <a:solidFill>
                  <a:schemeClr val="bg1"/>
                </a:solidFill>
              </a:rPr>
              <a:t>The Cell Performance Monitoring System (CPMS) is designed to monitor and optimize the performance of individual bipolar cell stacks within an </a:t>
            </a:r>
            <a:r>
              <a:rPr lang="en-AE" sz="1600" dirty="0" err="1">
                <a:solidFill>
                  <a:schemeClr val="bg1"/>
                </a:solidFill>
              </a:rPr>
              <a:t>electrolyzer</a:t>
            </a:r>
            <a:r>
              <a:rPr lang="en-AE" sz="1600" dirty="0">
                <a:solidFill>
                  <a:schemeClr val="bg1"/>
                </a:solidFill>
              </a:rPr>
              <a:t>. It shows high accuracy, real time tracking of critical parameters like voltage, temperature and insulation which helps detect imbalances, wiring faults, and early signs of degradation. By using AI driven predictive analytics, CPMS identifies performance trends, behaviour across multiple stacks, and supports the lifecycle analysis to suggest timed maintenance. This reduces downtime, minimizes unnecessary power consumption, and in general enhances </a:t>
            </a:r>
            <a:r>
              <a:rPr lang="en-AE" sz="1600" dirty="0" err="1">
                <a:solidFill>
                  <a:schemeClr val="bg1"/>
                </a:solidFill>
              </a:rPr>
              <a:t>electrolyzer</a:t>
            </a:r>
            <a:r>
              <a:rPr lang="en-AE" sz="1600" dirty="0">
                <a:solidFill>
                  <a:schemeClr val="bg1"/>
                </a:solidFill>
              </a:rPr>
              <a:t> efficiency while lowering reliance on the grid.</a:t>
            </a:r>
            <a:endParaRPr lang="en-US" sz="1600" dirty="0">
              <a:solidFill>
                <a:schemeClr val="bg1"/>
              </a:solidFill>
            </a:endParaRPr>
          </a:p>
        </p:txBody>
      </p:sp>
      <p:pic>
        <p:nvPicPr>
          <p:cNvPr id="7" name="Picture 6" descr="A person with a beard and mustache&#10;&#10;AI-generated content may be incorrect.">
            <a:extLst>
              <a:ext uri="{FF2B5EF4-FFF2-40B4-BE49-F238E27FC236}">
                <a16:creationId xmlns:a16="http://schemas.microsoft.com/office/drawing/2014/main" id="{384DF87E-95A8-4288-E0E5-6916937537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7814" y="1540070"/>
            <a:ext cx="2559733" cy="25597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EC321095-166F-6BC6-1E90-00E31A791FF4}"/>
              </a:ext>
            </a:extLst>
          </p:cNvPr>
          <p:cNvSpPr txBox="1"/>
          <p:nvPr/>
        </p:nvSpPr>
        <p:spPr>
          <a:xfrm>
            <a:off x="118413" y="1700784"/>
            <a:ext cx="6349062" cy="644728"/>
          </a:xfrm>
          <a:prstGeom prst="rect">
            <a:avLst/>
          </a:prstGeom>
          <a:solidFill>
            <a:srgbClr val="00153E"/>
          </a:solidFill>
        </p:spPr>
        <p:txBody>
          <a:bodyPr wrap="square">
            <a:spAutoFit/>
          </a:bodyPr>
          <a:lstStyle/>
          <a:p>
            <a:pPr marL="0" marR="0">
              <a:lnSpc>
                <a:spcPct val="115000"/>
              </a:lnSpc>
              <a:spcAft>
                <a:spcPts val="800"/>
              </a:spcAft>
              <a:buNone/>
            </a:pPr>
            <a:r>
              <a:rPr lang="en-US" sz="1600" b="1"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t>Innovation: AI-Powered CPMS for Optimized </a:t>
            </a:r>
            <a:r>
              <a:rPr lang="en-US" sz="1600" b="1" kern="100" dirty="0" err="1">
                <a:solidFill>
                  <a:schemeClr val="bg1"/>
                </a:solidFill>
                <a:effectLst/>
                <a:latin typeface="Aptos" panose="020B0004020202020204" pitchFamily="34" charset="0"/>
                <a:ea typeface="Aptos" panose="020B0004020202020204" pitchFamily="34" charset="0"/>
                <a:cs typeface="Arial" panose="020B0604020202020204" pitchFamily="34" charset="0"/>
              </a:rPr>
              <a:t>Electrolyzer</a:t>
            </a:r>
            <a:r>
              <a:rPr lang="en-US" sz="1600" b="1"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t> Monitoring </a:t>
            </a:r>
          </a:p>
        </p:txBody>
      </p:sp>
      <p:sp>
        <p:nvSpPr>
          <p:cNvPr id="13" name="TextBox 12">
            <a:extLst>
              <a:ext uri="{FF2B5EF4-FFF2-40B4-BE49-F238E27FC236}">
                <a16:creationId xmlns:a16="http://schemas.microsoft.com/office/drawing/2014/main" id="{C89C5102-1DAC-8194-A4C1-F9E0DE75F2CA}"/>
              </a:ext>
            </a:extLst>
          </p:cNvPr>
          <p:cNvSpPr txBox="1"/>
          <p:nvPr/>
        </p:nvSpPr>
        <p:spPr>
          <a:xfrm>
            <a:off x="7370064" y="4314310"/>
            <a:ext cx="1810512" cy="976358"/>
          </a:xfrm>
          <a:prstGeom prst="rect">
            <a:avLst/>
          </a:prstGeom>
          <a:noFill/>
        </p:spPr>
        <p:txBody>
          <a:bodyPr wrap="square">
            <a:spAutoFit/>
          </a:bodyPr>
          <a:lstStyle/>
          <a:p>
            <a:pPr marL="0" marR="0">
              <a:lnSpc>
                <a:spcPct val="107000"/>
              </a:lnSpc>
              <a:spcAft>
                <a:spcPts val="800"/>
              </a:spcAft>
              <a:buNone/>
            </a:pPr>
            <a:r>
              <a:rPr lang="en-AE" sz="1600" b="1" kern="100" dirty="0">
                <a:effectLst/>
                <a:latin typeface="Aptos" panose="020B0004020202020204" pitchFamily="34" charset="0"/>
                <a:ea typeface="Aptos" panose="020B0004020202020204" pitchFamily="34" charset="0"/>
                <a:cs typeface="Arial" panose="020B0604020202020204" pitchFamily="34" charset="0"/>
              </a:rPr>
              <a:t>Ahmed </a:t>
            </a:r>
            <a:r>
              <a:rPr lang="en-AE" sz="1600" b="1" kern="100" dirty="0" err="1">
                <a:effectLst/>
                <a:latin typeface="Aptos" panose="020B0004020202020204" pitchFamily="34" charset="0"/>
                <a:ea typeface="Aptos" panose="020B0004020202020204" pitchFamily="34" charset="0"/>
                <a:cs typeface="Arial" panose="020B0604020202020204" pitchFamily="34" charset="0"/>
              </a:rPr>
              <a:t>Elyousfy</a:t>
            </a:r>
            <a:endParaRPr lang="en-AE" sz="1600" b="1"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AE" sz="1600" dirty="0"/>
              <a:t>Robotics Engineer  Broaden Energy</a:t>
            </a:r>
            <a:endParaRPr lang="en-US" sz="16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09BE3F7F-4105-9E05-92A4-321986D2547A}"/>
              </a:ext>
            </a:extLst>
          </p:cNvPr>
          <p:cNvSpPr txBox="1"/>
          <p:nvPr/>
        </p:nvSpPr>
        <p:spPr>
          <a:xfrm>
            <a:off x="9889998" y="4314310"/>
            <a:ext cx="1452372" cy="338554"/>
          </a:xfrm>
          <a:prstGeom prst="rect">
            <a:avLst/>
          </a:prstGeom>
          <a:noFill/>
        </p:spPr>
        <p:txBody>
          <a:bodyPr wrap="square">
            <a:spAutoFit/>
          </a:bodyPr>
          <a:lstStyle/>
          <a:p>
            <a:r>
              <a:rPr lang="en-AE" sz="1600" b="1" dirty="0">
                <a:effectLst/>
                <a:latin typeface="Aptos" panose="020B0004020202020204" pitchFamily="34" charset="0"/>
                <a:ea typeface="Aptos" panose="020B0004020202020204" pitchFamily="34" charset="0"/>
                <a:cs typeface="Arial" panose="020B0604020202020204" pitchFamily="34" charset="0"/>
              </a:rPr>
              <a:t>Sara Ayoub </a:t>
            </a:r>
            <a:endParaRPr lang="en-US" sz="1600" b="1" dirty="0"/>
          </a:p>
        </p:txBody>
      </p:sp>
      <p:sp>
        <p:nvSpPr>
          <p:cNvPr id="17" name="TextBox 16">
            <a:extLst>
              <a:ext uri="{FF2B5EF4-FFF2-40B4-BE49-F238E27FC236}">
                <a16:creationId xmlns:a16="http://schemas.microsoft.com/office/drawing/2014/main" id="{12D1685E-A58B-34E4-F041-4E4DB21C5016}"/>
              </a:ext>
            </a:extLst>
          </p:cNvPr>
          <p:cNvSpPr txBox="1"/>
          <p:nvPr/>
        </p:nvSpPr>
        <p:spPr>
          <a:xfrm>
            <a:off x="9844279" y="4727448"/>
            <a:ext cx="1810512" cy="584775"/>
          </a:xfrm>
          <a:prstGeom prst="rect">
            <a:avLst/>
          </a:prstGeom>
          <a:noFill/>
        </p:spPr>
        <p:txBody>
          <a:bodyPr wrap="square">
            <a:spAutoFit/>
          </a:bodyPr>
          <a:lstStyle/>
          <a:p>
            <a:r>
              <a:rPr lang="en-AE" sz="1600" dirty="0"/>
              <a:t>Process Engineer Broaden Energy</a:t>
            </a:r>
            <a:endParaRPr lang="en-US" sz="1600" dirty="0"/>
          </a:p>
        </p:txBody>
      </p:sp>
      <p:sp>
        <p:nvSpPr>
          <p:cNvPr id="4" name="TextBox 3">
            <a:extLst>
              <a:ext uri="{FF2B5EF4-FFF2-40B4-BE49-F238E27FC236}">
                <a16:creationId xmlns:a16="http://schemas.microsoft.com/office/drawing/2014/main" id="{E7F5478D-8FDF-0F1A-2A2E-853947EA844D}"/>
              </a:ext>
            </a:extLst>
          </p:cNvPr>
          <p:cNvSpPr txBox="1"/>
          <p:nvPr/>
        </p:nvSpPr>
        <p:spPr>
          <a:xfrm>
            <a:off x="122524" y="5312223"/>
            <a:ext cx="6349063" cy="369332"/>
          </a:xfrm>
          <a:prstGeom prst="rect">
            <a:avLst/>
          </a:prstGeom>
          <a:solidFill>
            <a:srgbClr val="00153E"/>
          </a:solidFill>
        </p:spPr>
        <p:txBody>
          <a:bodyPr wrap="square" rtlCol="0">
            <a:spAutoFit/>
          </a:bodyPr>
          <a:lstStyle/>
          <a:p>
            <a:r>
              <a:rPr lang="en-US" dirty="0">
                <a:solidFill>
                  <a:schemeClr val="bg1"/>
                </a:solidFill>
              </a:rPr>
              <a:t> </a:t>
            </a:r>
            <a:r>
              <a:rPr lang="en-US" b="1" dirty="0">
                <a:solidFill>
                  <a:schemeClr val="bg1"/>
                </a:solidFill>
              </a:rPr>
              <a:t>Innovation show case daily during ADIPEC 2025 show days  </a:t>
            </a:r>
          </a:p>
        </p:txBody>
      </p:sp>
      <p:sp>
        <p:nvSpPr>
          <p:cNvPr id="9" name="TextBox 8">
            <a:extLst>
              <a:ext uri="{FF2B5EF4-FFF2-40B4-BE49-F238E27FC236}">
                <a16:creationId xmlns:a16="http://schemas.microsoft.com/office/drawing/2014/main" id="{76E2DFE9-F75E-DAB0-BAA1-EE98B5E7F228}"/>
              </a:ext>
            </a:extLst>
          </p:cNvPr>
          <p:cNvSpPr txBox="1"/>
          <p:nvPr/>
        </p:nvSpPr>
        <p:spPr>
          <a:xfrm>
            <a:off x="118412" y="5900619"/>
            <a:ext cx="1704975" cy="338554"/>
          </a:xfrm>
          <a:prstGeom prst="rect">
            <a:avLst/>
          </a:prstGeom>
          <a:solidFill>
            <a:schemeClr val="accent2"/>
          </a:solidFill>
        </p:spPr>
        <p:txBody>
          <a:bodyPr wrap="square" rtlCol="0">
            <a:spAutoFit/>
          </a:bodyPr>
          <a:lstStyle/>
          <a:p>
            <a:r>
              <a:rPr lang="en-US" sz="1600" b="1" dirty="0">
                <a:solidFill>
                  <a:schemeClr val="bg1"/>
                </a:solidFill>
              </a:rPr>
              <a:t>Session Timing: </a:t>
            </a:r>
          </a:p>
        </p:txBody>
      </p:sp>
      <p:sp>
        <p:nvSpPr>
          <p:cNvPr id="12" name="TextBox 11">
            <a:extLst>
              <a:ext uri="{FF2B5EF4-FFF2-40B4-BE49-F238E27FC236}">
                <a16:creationId xmlns:a16="http://schemas.microsoft.com/office/drawing/2014/main" id="{4682F6E9-2001-5377-972E-8BD56B758D0A}"/>
              </a:ext>
            </a:extLst>
          </p:cNvPr>
          <p:cNvSpPr txBox="1"/>
          <p:nvPr/>
        </p:nvSpPr>
        <p:spPr>
          <a:xfrm>
            <a:off x="1962151" y="5900619"/>
            <a:ext cx="723899" cy="338554"/>
          </a:xfrm>
          <a:prstGeom prst="rect">
            <a:avLst/>
          </a:prstGeom>
          <a:solidFill>
            <a:srgbClr val="00153E"/>
          </a:solidFill>
        </p:spPr>
        <p:txBody>
          <a:bodyPr wrap="square" rtlCol="0">
            <a:spAutoFit/>
          </a:bodyPr>
          <a:lstStyle/>
          <a:p>
            <a:r>
              <a:rPr lang="en-US" sz="1600" dirty="0">
                <a:solidFill>
                  <a:schemeClr val="bg1"/>
                </a:solidFill>
              </a:rPr>
              <a:t>09:00   </a:t>
            </a:r>
          </a:p>
        </p:txBody>
      </p:sp>
      <p:sp>
        <p:nvSpPr>
          <p:cNvPr id="14" name="TextBox 13">
            <a:extLst>
              <a:ext uri="{FF2B5EF4-FFF2-40B4-BE49-F238E27FC236}">
                <a16:creationId xmlns:a16="http://schemas.microsoft.com/office/drawing/2014/main" id="{68C8E2B9-88C5-88F2-CF0F-C5BC88F6915C}"/>
              </a:ext>
            </a:extLst>
          </p:cNvPr>
          <p:cNvSpPr txBox="1"/>
          <p:nvPr/>
        </p:nvSpPr>
        <p:spPr>
          <a:xfrm>
            <a:off x="2824814" y="5900619"/>
            <a:ext cx="723899" cy="338554"/>
          </a:xfrm>
          <a:prstGeom prst="rect">
            <a:avLst/>
          </a:prstGeom>
          <a:solidFill>
            <a:srgbClr val="00153E"/>
          </a:solidFill>
        </p:spPr>
        <p:txBody>
          <a:bodyPr wrap="square" rtlCol="0">
            <a:spAutoFit/>
          </a:bodyPr>
          <a:lstStyle/>
          <a:p>
            <a:r>
              <a:rPr lang="en-US" sz="1600" dirty="0">
                <a:solidFill>
                  <a:schemeClr val="bg1"/>
                </a:solidFill>
              </a:rPr>
              <a:t>10:00   </a:t>
            </a:r>
          </a:p>
        </p:txBody>
      </p:sp>
      <p:sp>
        <p:nvSpPr>
          <p:cNvPr id="16" name="TextBox 15">
            <a:extLst>
              <a:ext uri="{FF2B5EF4-FFF2-40B4-BE49-F238E27FC236}">
                <a16:creationId xmlns:a16="http://schemas.microsoft.com/office/drawing/2014/main" id="{415A4D2E-B1CD-69AB-6D1F-4302773AD88D}"/>
              </a:ext>
            </a:extLst>
          </p:cNvPr>
          <p:cNvSpPr txBox="1"/>
          <p:nvPr/>
        </p:nvSpPr>
        <p:spPr>
          <a:xfrm>
            <a:off x="3739864" y="5899978"/>
            <a:ext cx="723899" cy="338554"/>
          </a:xfrm>
          <a:prstGeom prst="rect">
            <a:avLst/>
          </a:prstGeom>
          <a:solidFill>
            <a:srgbClr val="00153E"/>
          </a:solidFill>
        </p:spPr>
        <p:txBody>
          <a:bodyPr wrap="square" rtlCol="0">
            <a:spAutoFit/>
          </a:bodyPr>
          <a:lstStyle/>
          <a:p>
            <a:r>
              <a:rPr lang="en-US" sz="1600" dirty="0">
                <a:solidFill>
                  <a:schemeClr val="bg1"/>
                </a:solidFill>
              </a:rPr>
              <a:t>11:00   </a:t>
            </a:r>
          </a:p>
        </p:txBody>
      </p:sp>
      <p:sp>
        <p:nvSpPr>
          <p:cNvPr id="18" name="TextBox 17">
            <a:extLst>
              <a:ext uri="{FF2B5EF4-FFF2-40B4-BE49-F238E27FC236}">
                <a16:creationId xmlns:a16="http://schemas.microsoft.com/office/drawing/2014/main" id="{A2A0EB3C-6515-5048-D91A-0CE76D9B69B7}"/>
              </a:ext>
            </a:extLst>
          </p:cNvPr>
          <p:cNvSpPr txBox="1"/>
          <p:nvPr/>
        </p:nvSpPr>
        <p:spPr>
          <a:xfrm>
            <a:off x="4654915" y="5899978"/>
            <a:ext cx="723899" cy="338554"/>
          </a:xfrm>
          <a:prstGeom prst="rect">
            <a:avLst/>
          </a:prstGeom>
          <a:solidFill>
            <a:srgbClr val="00153E"/>
          </a:solidFill>
        </p:spPr>
        <p:txBody>
          <a:bodyPr wrap="square" rtlCol="0">
            <a:spAutoFit/>
          </a:bodyPr>
          <a:lstStyle/>
          <a:p>
            <a:r>
              <a:rPr lang="en-US" sz="1600" dirty="0">
                <a:solidFill>
                  <a:schemeClr val="bg1"/>
                </a:solidFill>
              </a:rPr>
              <a:t>12:00   </a:t>
            </a:r>
          </a:p>
        </p:txBody>
      </p:sp>
      <p:sp>
        <p:nvSpPr>
          <p:cNvPr id="19" name="TextBox 18">
            <a:extLst>
              <a:ext uri="{FF2B5EF4-FFF2-40B4-BE49-F238E27FC236}">
                <a16:creationId xmlns:a16="http://schemas.microsoft.com/office/drawing/2014/main" id="{191CD878-DEEC-07ED-9D30-D04A045617FF}"/>
              </a:ext>
            </a:extLst>
          </p:cNvPr>
          <p:cNvSpPr txBox="1"/>
          <p:nvPr/>
        </p:nvSpPr>
        <p:spPr>
          <a:xfrm>
            <a:off x="5622353" y="5899978"/>
            <a:ext cx="723899" cy="338554"/>
          </a:xfrm>
          <a:prstGeom prst="rect">
            <a:avLst/>
          </a:prstGeom>
          <a:solidFill>
            <a:srgbClr val="00153E"/>
          </a:solidFill>
        </p:spPr>
        <p:txBody>
          <a:bodyPr wrap="square" rtlCol="0">
            <a:spAutoFit/>
          </a:bodyPr>
          <a:lstStyle/>
          <a:p>
            <a:r>
              <a:rPr lang="en-US" sz="1600" dirty="0">
                <a:solidFill>
                  <a:schemeClr val="bg1"/>
                </a:solidFill>
              </a:rPr>
              <a:t>13:30   </a:t>
            </a:r>
          </a:p>
        </p:txBody>
      </p:sp>
    </p:spTree>
    <p:extLst>
      <p:ext uri="{BB962C8B-B14F-4D97-AF65-F5344CB8AC3E}">
        <p14:creationId xmlns:p14="http://schemas.microsoft.com/office/powerpoint/2010/main" val="3555621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4358E-61CD-B1E5-4960-726F4C7B9492}"/>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ACAA2E84-5FEC-946C-5297-7163B6727417}"/>
              </a:ext>
            </a:extLst>
          </p:cNvPr>
          <p:cNvSpPr txBox="1">
            <a:spLocks/>
          </p:cNvSpPr>
          <p:nvPr/>
        </p:nvSpPr>
        <p:spPr>
          <a:xfrm>
            <a:off x="0" y="0"/>
            <a:ext cx="12192000" cy="1325563"/>
          </a:xfrm>
          <a:prstGeom prst="rect">
            <a:avLst/>
          </a:prstGeom>
          <a:solidFill>
            <a:srgbClr val="00153E"/>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solidFill>
                  <a:prstClr val="white"/>
                </a:solidFill>
                <a:latin typeface="Anton" pitchFamily="2" charset="77"/>
              </a:rPr>
              <a:t> MEET THE INNOVATORS </a:t>
            </a:r>
            <a:endParaRPr lang="en-US" sz="2400" dirty="0">
              <a:solidFill>
                <a:srgbClr val="FFC000"/>
              </a:solidFill>
              <a:latin typeface="Anton" pitchFamily="2" charset="77"/>
            </a:endParaRPr>
          </a:p>
        </p:txBody>
      </p:sp>
      <p:pic>
        <p:nvPicPr>
          <p:cNvPr id="4" name="Picture 3" descr="A person with a head scarf&#10;&#10;AI-generated content may be incorrect.">
            <a:extLst>
              <a:ext uri="{FF2B5EF4-FFF2-40B4-BE49-F238E27FC236}">
                <a16:creationId xmlns:a16="http://schemas.microsoft.com/office/drawing/2014/main" id="{53058713-7793-6E3E-A5F7-2B3B4243E354}"/>
              </a:ext>
            </a:extLst>
          </p:cNvPr>
          <p:cNvPicPr>
            <a:picLocks noChangeAspect="1"/>
          </p:cNvPicPr>
          <p:nvPr/>
        </p:nvPicPr>
        <p:blipFill>
          <a:blip r:embed="rId2">
            <a:extLst>
              <a:ext uri="{28A0092B-C50C-407E-A947-70E740481C1C}">
                <a14:useLocalDpi xmlns:a14="http://schemas.microsoft.com/office/drawing/2010/main" val="0"/>
              </a:ext>
            </a:extLst>
          </a:blip>
          <a:srcRect l="-1" t="23651" r="1464" b="20635"/>
          <a:stretch>
            <a:fillRect/>
          </a:stretch>
        </p:blipFill>
        <p:spPr>
          <a:xfrm>
            <a:off x="9153145" y="1818088"/>
            <a:ext cx="2272972" cy="2284771"/>
          </a:xfrm>
          <a:prstGeom prst="rect">
            <a:avLst/>
          </a:prstGeom>
        </p:spPr>
      </p:pic>
      <p:sp>
        <p:nvSpPr>
          <p:cNvPr id="10" name="TextBox 9">
            <a:extLst>
              <a:ext uri="{FF2B5EF4-FFF2-40B4-BE49-F238E27FC236}">
                <a16:creationId xmlns:a16="http://schemas.microsoft.com/office/drawing/2014/main" id="{502CAA17-0972-23AC-F945-87020DC42EEE}"/>
              </a:ext>
            </a:extLst>
          </p:cNvPr>
          <p:cNvSpPr txBox="1"/>
          <p:nvPr/>
        </p:nvSpPr>
        <p:spPr>
          <a:xfrm>
            <a:off x="9067799" y="4343400"/>
            <a:ext cx="2791969" cy="830997"/>
          </a:xfrm>
          <a:prstGeom prst="rect">
            <a:avLst/>
          </a:prstGeom>
          <a:noFill/>
        </p:spPr>
        <p:txBody>
          <a:bodyPr wrap="square">
            <a:spAutoFit/>
          </a:bodyPr>
          <a:lstStyle/>
          <a:p>
            <a:r>
              <a:rPr lang="en-US" sz="1600" b="1" kern="100" dirty="0">
                <a:effectLst/>
                <a:latin typeface="Aptos" panose="020B0004020202020204" pitchFamily="34" charset="0"/>
                <a:ea typeface="Times New Roman" panose="02020603050405020304" pitchFamily="18" charset="0"/>
                <a:cs typeface="Arial" panose="020B0604020202020204" pitchFamily="34" charset="0"/>
              </a:rPr>
              <a:t>Mahra Mohamed </a:t>
            </a:r>
            <a:r>
              <a:rPr lang="en-US" sz="1600" b="1" kern="100" dirty="0" err="1">
                <a:effectLst/>
                <a:latin typeface="Aptos" panose="020B0004020202020204" pitchFamily="34" charset="0"/>
                <a:ea typeface="Times New Roman" panose="02020603050405020304" pitchFamily="18" charset="0"/>
                <a:cs typeface="Arial" panose="020B0604020202020204" pitchFamily="34" charset="0"/>
              </a:rPr>
              <a:t>AlNuaimi</a:t>
            </a:r>
            <a:endParaRPr lang="en-US" sz="1600" b="1" kern="100" dirty="0">
              <a:effectLst/>
              <a:latin typeface="Aptos" panose="020B0004020202020204" pitchFamily="34" charset="0"/>
              <a:ea typeface="Times New Roman" panose="02020603050405020304" pitchFamily="18" charset="0"/>
              <a:cs typeface="Arial" panose="020B0604020202020204" pitchFamily="34" charset="0"/>
            </a:endParaRPr>
          </a:p>
          <a:p>
            <a:r>
              <a:rPr lang="en-US" sz="1600" kern="100" dirty="0">
                <a:effectLst/>
                <a:latin typeface="Aptos" panose="020B0004020202020204" pitchFamily="34" charset="0"/>
                <a:ea typeface="Times New Roman" panose="02020603050405020304" pitchFamily="18" charset="0"/>
                <a:cs typeface="Arial" panose="020B0604020202020204" pitchFamily="34" charset="0"/>
              </a:rPr>
              <a:t>Emirati </a:t>
            </a:r>
            <a:r>
              <a:rPr lang="en-US" sz="1600" kern="100" dirty="0">
                <a:latin typeface="Aptos" panose="020B0004020202020204" pitchFamily="34" charset="0"/>
                <a:ea typeface="Times New Roman" panose="02020603050405020304" pitchFamily="18" charset="0"/>
                <a:cs typeface="Arial" panose="020B0604020202020204" pitchFamily="34" charset="0"/>
              </a:rPr>
              <a:t>R</a:t>
            </a:r>
            <a:r>
              <a:rPr lang="en-US" sz="1600" kern="100" dirty="0">
                <a:effectLst/>
                <a:latin typeface="Aptos" panose="020B0004020202020204" pitchFamily="34" charset="0"/>
                <a:ea typeface="Times New Roman" panose="02020603050405020304" pitchFamily="18" charset="0"/>
                <a:cs typeface="Arial" panose="020B0604020202020204" pitchFamily="34" charset="0"/>
              </a:rPr>
              <a:t>esearcher, Innovator and Youth Leader</a:t>
            </a:r>
            <a:endParaRPr lang="en-US" sz="1600" dirty="0"/>
          </a:p>
        </p:txBody>
      </p:sp>
      <p:sp>
        <p:nvSpPr>
          <p:cNvPr id="12" name="TextBox 11">
            <a:extLst>
              <a:ext uri="{FF2B5EF4-FFF2-40B4-BE49-F238E27FC236}">
                <a16:creationId xmlns:a16="http://schemas.microsoft.com/office/drawing/2014/main" id="{1122790F-D173-070A-CBF7-A15B27B2301E}"/>
              </a:ext>
            </a:extLst>
          </p:cNvPr>
          <p:cNvSpPr txBox="1"/>
          <p:nvPr/>
        </p:nvSpPr>
        <p:spPr>
          <a:xfrm>
            <a:off x="182880" y="1620502"/>
            <a:ext cx="8513064" cy="395173"/>
          </a:xfrm>
          <a:prstGeom prst="rect">
            <a:avLst/>
          </a:prstGeom>
          <a:solidFill>
            <a:srgbClr val="00153E"/>
          </a:solidFill>
        </p:spPr>
        <p:txBody>
          <a:bodyPr wrap="square">
            <a:spAutoFit/>
          </a:bodyPr>
          <a:lstStyle/>
          <a:p>
            <a:pPr marL="0" marR="0">
              <a:lnSpc>
                <a:spcPct val="115000"/>
              </a:lnSpc>
              <a:spcAft>
                <a:spcPts val="800"/>
              </a:spcAft>
              <a:buNone/>
            </a:pPr>
            <a:r>
              <a:rPr lang="en-AE" sz="1800" b="1" kern="0" dirty="0">
                <a:solidFill>
                  <a:schemeClr val="bg1"/>
                </a:solidFill>
                <a:effectLst/>
                <a:ea typeface="Times New Roman" panose="02020603050405020304" pitchFamily="18" charset="0"/>
                <a:cs typeface="Arial" panose="020B0604020202020204" pitchFamily="34" charset="0"/>
              </a:rPr>
              <a:t>Innovation: AS42 - Advancing Sustainable Biofuel Solutions for Space and Earth</a:t>
            </a:r>
            <a:endParaRPr lang="en-US" sz="1800" kern="100" dirty="0">
              <a:solidFill>
                <a:schemeClr val="bg1"/>
              </a:solidFill>
              <a:effectLst/>
              <a:ea typeface="Times New Roman" panose="02020603050405020304" pitchFamily="18" charset="0"/>
              <a:cs typeface="Arial" panose="020B0604020202020204" pitchFamily="34" charset="0"/>
            </a:endParaRPr>
          </a:p>
        </p:txBody>
      </p:sp>
      <p:sp>
        <p:nvSpPr>
          <p:cNvPr id="14" name="TextBox 13">
            <a:extLst>
              <a:ext uri="{FF2B5EF4-FFF2-40B4-BE49-F238E27FC236}">
                <a16:creationId xmlns:a16="http://schemas.microsoft.com/office/drawing/2014/main" id="{7EDAFDCB-0D33-3271-6D61-0CFE6F2002D0}"/>
              </a:ext>
            </a:extLst>
          </p:cNvPr>
          <p:cNvSpPr txBox="1"/>
          <p:nvPr/>
        </p:nvSpPr>
        <p:spPr>
          <a:xfrm>
            <a:off x="182880" y="2490574"/>
            <a:ext cx="8513064" cy="2284771"/>
          </a:xfrm>
          <a:prstGeom prst="rect">
            <a:avLst/>
          </a:prstGeom>
          <a:solidFill>
            <a:srgbClr val="00153E"/>
          </a:solidFill>
        </p:spPr>
        <p:txBody>
          <a:bodyPr wrap="square">
            <a:spAutoFit/>
          </a:bodyPr>
          <a:lstStyle/>
          <a:p>
            <a:pPr marL="0" marR="0">
              <a:lnSpc>
                <a:spcPct val="115000"/>
              </a:lnSpc>
              <a:spcAft>
                <a:spcPts val="800"/>
              </a:spcAft>
              <a:buNone/>
            </a:pPr>
            <a:r>
              <a:rPr lang="en-AE" sz="1800" kern="0" dirty="0">
                <a:solidFill>
                  <a:schemeClr val="bg1"/>
                </a:solidFill>
                <a:effectLst/>
                <a:latin typeface="+mj-lt"/>
                <a:ea typeface="Times New Roman" panose="02020603050405020304" pitchFamily="18" charset="0"/>
                <a:cs typeface="Arial" panose="020B0604020202020204" pitchFamily="34" charset="0"/>
              </a:rPr>
              <a:t>AS42 is a youth-led research and innovation initiative focused on pioneering </a:t>
            </a:r>
            <a:r>
              <a:rPr lang="en-AE" sz="1800" b="1" kern="0" dirty="0">
                <a:solidFill>
                  <a:schemeClr val="bg1"/>
                </a:solidFill>
                <a:effectLst/>
                <a:latin typeface="+mj-lt"/>
                <a:ea typeface="Times New Roman" panose="02020603050405020304" pitchFamily="18" charset="0"/>
                <a:cs typeface="Arial" panose="020B0604020202020204" pitchFamily="34" charset="0"/>
              </a:rPr>
              <a:t>biofuel development</a:t>
            </a:r>
            <a:r>
              <a:rPr lang="en-AE" sz="1800" kern="0" dirty="0">
                <a:solidFill>
                  <a:schemeClr val="bg1"/>
                </a:solidFill>
                <a:effectLst/>
                <a:latin typeface="+mj-lt"/>
                <a:ea typeface="Times New Roman" panose="02020603050405020304" pitchFamily="18" charset="0"/>
                <a:cs typeface="Arial" panose="020B0604020202020204" pitchFamily="34" charset="0"/>
              </a:rPr>
              <a:t> as a clean energy alternative for both </a:t>
            </a:r>
            <a:r>
              <a:rPr lang="en-AE" sz="1800" b="1" kern="0" dirty="0">
                <a:solidFill>
                  <a:schemeClr val="bg1"/>
                </a:solidFill>
                <a:effectLst/>
                <a:latin typeface="+mj-lt"/>
                <a:ea typeface="Times New Roman" panose="02020603050405020304" pitchFamily="18" charset="0"/>
                <a:cs typeface="Arial" panose="020B0604020202020204" pitchFamily="34" charset="0"/>
              </a:rPr>
              <a:t>terrestrial</a:t>
            </a:r>
            <a:r>
              <a:rPr lang="en-AE" sz="1800" kern="0" dirty="0">
                <a:solidFill>
                  <a:schemeClr val="bg1"/>
                </a:solidFill>
                <a:effectLst/>
                <a:latin typeface="+mj-lt"/>
                <a:ea typeface="Times New Roman" panose="02020603050405020304" pitchFamily="18" charset="0"/>
                <a:cs typeface="Arial" panose="020B0604020202020204" pitchFamily="34" charset="0"/>
              </a:rPr>
              <a:t> and </a:t>
            </a:r>
            <a:r>
              <a:rPr lang="en-AE" sz="1800" b="1" kern="0" dirty="0">
                <a:solidFill>
                  <a:schemeClr val="bg1"/>
                </a:solidFill>
                <a:effectLst/>
                <a:latin typeface="+mj-lt"/>
                <a:ea typeface="Times New Roman" panose="02020603050405020304" pitchFamily="18" charset="0"/>
                <a:cs typeface="Arial" panose="020B0604020202020204" pitchFamily="34" charset="0"/>
              </a:rPr>
              <a:t>space-based</a:t>
            </a:r>
            <a:r>
              <a:rPr lang="en-AE" sz="1800" kern="0" dirty="0">
                <a:solidFill>
                  <a:schemeClr val="bg1"/>
                </a:solidFill>
                <a:effectLst/>
                <a:latin typeface="+mj-lt"/>
                <a:ea typeface="Times New Roman" panose="02020603050405020304" pitchFamily="18" charset="0"/>
                <a:cs typeface="Arial" panose="020B0604020202020204" pitchFamily="34" charset="0"/>
              </a:rPr>
              <a:t> applications. Under AS42, we unify a constellation of groundbreaking projects including </a:t>
            </a:r>
            <a:r>
              <a:rPr lang="en-AE" sz="1800" b="1" kern="0" dirty="0">
                <a:solidFill>
                  <a:schemeClr val="bg1"/>
                </a:solidFill>
                <a:effectLst/>
                <a:latin typeface="+mj-lt"/>
                <a:ea typeface="Times New Roman" panose="02020603050405020304" pitchFamily="18" charset="0"/>
                <a:cs typeface="Arial" panose="020B0604020202020204" pitchFamily="34" charset="0"/>
              </a:rPr>
              <a:t>Galactic Greens</a:t>
            </a:r>
            <a:r>
              <a:rPr lang="en-AE" sz="1800" kern="0" dirty="0">
                <a:solidFill>
                  <a:schemeClr val="bg1"/>
                </a:solidFill>
                <a:effectLst/>
                <a:latin typeface="+mj-lt"/>
                <a:ea typeface="Times New Roman" panose="02020603050405020304" pitchFamily="18" charset="0"/>
                <a:cs typeface="Arial" panose="020B0604020202020204" pitchFamily="34" charset="0"/>
              </a:rPr>
              <a:t> (space farming innovation) and </a:t>
            </a:r>
            <a:r>
              <a:rPr lang="en-AE" sz="1800" b="1" kern="0" dirty="0">
                <a:solidFill>
                  <a:schemeClr val="bg1"/>
                </a:solidFill>
                <a:effectLst/>
                <a:latin typeface="+mj-lt"/>
                <a:ea typeface="Times New Roman" panose="02020603050405020304" pitchFamily="18" charset="0"/>
                <a:cs typeface="Arial" panose="020B0604020202020204" pitchFamily="34" charset="0"/>
              </a:rPr>
              <a:t>ASBC</a:t>
            </a:r>
            <a:r>
              <a:rPr lang="en-AE" sz="1800" kern="0" dirty="0">
                <a:solidFill>
                  <a:schemeClr val="bg1"/>
                </a:solidFill>
                <a:effectLst/>
                <a:latin typeface="+mj-lt"/>
                <a:ea typeface="Times New Roman" panose="02020603050405020304" pitchFamily="18" charset="0"/>
                <a:cs typeface="Arial" panose="020B0604020202020204" pitchFamily="34" charset="0"/>
              </a:rPr>
              <a:t> (Astro-biological Solar Bioengineered Cells). At the core of AS42 lies a multi-year scientific </a:t>
            </a:r>
            <a:r>
              <a:rPr lang="en-AE" sz="1800" kern="0" dirty="0" err="1">
                <a:solidFill>
                  <a:schemeClr val="bg1"/>
                </a:solidFill>
                <a:effectLst/>
                <a:latin typeface="+mj-lt"/>
                <a:ea typeface="Times New Roman" panose="02020603050405020304" pitchFamily="18" charset="0"/>
                <a:cs typeface="Arial" panose="020B0604020202020204" pitchFamily="34" charset="0"/>
              </a:rPr>
              <a:t>endeavor</a:t>
            </a:r>
            <a:r>
              <a:rPr lang="en-AE" sz="1800" kern="0" dirty="0">
                <a:solidFill>
                  <a:schemeClr val="bg1"/>
                </a:solidFill>
                <a:effectLst/>
                <a:latin typeface="+mj-lt"/>
                <a:ea typeface="Times New Roman" panose="02020603050405020304" pitchFamily="18" charset="0"/>
                <a:cs typeface="Arial" panose="020B0604020202020204" pitchFamily="34" charset="0"/>
              </a:rPr>
              <a:t> into </a:t>
            </a:r>
            <a:r>
              <a:rPr lang="en-AE" sz="1800" b="1" kern="0" dirty="0">
                <a:solidFill>
                  <a:schemeClr val="bg1"/>
                </a:solidFill>
                <a:effectLst/>
                <a:latin typeface="+mj-lt"/>
                <a:ea typeface="Times New Roman" panose="02020603050405020304" pitchFamily="18" charset="0"/>
                <a:cs typeface="Arial" panose="020B0604020202020204" pitchFamily="34" charset="0"/>
              </a:rPr>
              <a:t>biofuel technologies</a:t>
            </a:r>
            <a:r>
              <a:rPr lang="en-AE" sz="1800" kern="0" dirty="0">
                <a:solidFill>
                  <a:schemeClr val="bg1"/>
                </a:solidFill>
                <a:effectLst/>
                <a:latin typeface="+mj-lt"/>
                <a:ea typeface="Times New Roman" panose="02020603050405020304" pitchFamily="18" charset="0"/>
                <a:cs typeface="Arial" panose="020B0604020202020204" pitchFamily="34" charset="0"/>
              </a:rPr>
              <a:t>, aimed at solving global energy challenges while enabling sustainable space exploration.</a:t>
            </a:r>
            <a:endParaRPr lang="en-US" sz="1800" kern="100" dirty="0">
              <a:solidFill>
                <a:schemeClr val="bg1"/>
              </a:solidFill>
              <a:effectLst/>
              <a:latin typeface="+mj-lt"/>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D55EDC68-12C9-55CB-9C5B-2BC1AD954C56}"/>
              </a:ext>
            </a:extLst>
          </p:cNvPr>
          <p:cNvSpPr txBox="1"/>
          <p:nvPr/>
        </p:nvSpPr>
        <p:spPr>
          <a:xfrm>
            <a:off x="2829957" y="5558075"/>
            <a:ext cx="723899" cy="338554"/>
          </a:xfrm>
          <a:prstGeom prst="rect">
            <a:avLst/>
          </a:prstGeom>
          <a:solidFill>
            <a:srgbClr val="00153E"/>
          </a:solidFill>
        </p:spPr>
        <p:txBody>
          <a:bodyPr wrap="square" rtlCol="0">
            <a:spAutoFit/>
          </a:bodyPr>
          <a:lstStyle/>
          <a:p>
            <a:r>
              <a:rPr lang="en-US" sz="1600" dirty="0">
                <a:solidFill>
                  <a:schemeClr val="bg1"/>
                </a:solidFill>
              </a:rPr>
              <a:t>15:00   </a:t>
            </a:r>
          </a:p>
        </p:txBody>
      </p:sp>
      <p:sp>
        <p:nvSpPr>
          <p:cNvPr id="5" name="TextBox 4">
            <a:extLst>
              <a:ext uri="{FF2B5EF4-FFF2-40B4-BE49-F238E27FC236}">
                <a16:creationId xmlns:a16="http://schemas.microsoft.com/office/drawing/2014/main" id="{D578277E-476B-081D-6BFD-AC8A9DF9F4F6}"/>
              </a:ext>
            </a:extLst>
          </p:cNvPr>
          <p:cNvSpPr txBox="1"/>
          <p:nvPr/>
        </p:nvSpPr>
        <p:spPr>
          <a:xfrm>
            <a:off x="1944402" y="5561424"/>
            <a:ext cx="723899" cy="338554"/>
          </a:xfrm>
          <a:prstGeom prst="rect">
            <a:avLst/>
          </a:prstGeom>
          <a:solidFill>
            <a:srgbClr val="00153E"/>
          </a:solidFill>
        </p:spPr>
        <p:txBody>
          <a:bodyPr wrap="square" rtlCol="0">
            <a:spAutoFit/>
          </a:bodyPr>
          <a:lstStyle/>
          <a:p>
            <a:r>
              <a:rPr lang="en-US" sz="1600" dirty="0">
                <a:solidFill>
                  <a:schemeClr val="bg1"/>
                </a:solidFill>
              </a:rPr>
              <a:t>14:00   </a:t>
            </a:r>
          </a:p>
        </p:txBody>
      </p:sp>
      <p:sp>
        <p:nvSpPr>
          <p:cNvPr id="6" name="TextBox 5">
            <a:extLst>
              <a:ext uri="{FF2B5EF4-FFF2-40B4-BE49-F238E27FC236}">
                <a16:creationId xmlns:a16="http://schemas.microsoft.com/office/drawing/2014/main" id="{19371C32-65F7-789F-6A6E-CBC88FB1F90F}"/>
              </a:ext>
            </a:extLst>
          </p:cNvPr>
          <p:cNvSpPr txBox="1"/>
          <p:nvPr/>
        </p:nvSpPr>
        <p:spPr>
          <a:xfrm>
            <a:off x="182880" y="5076796"/>
            <a:ext cx="6349063" cy="369332"/>
          </a:xfrm>
          <a:prstGeom prst="rect">
            <a:avLst/>
          </a:prstGeom>
          <a:solidFill>
            <a:srgbClr val="00153E"/>
          </a:solidFill>
        </p:spPr>
        <p:txBody>
          <a:bodyPr wrap="square" rtlCol="0">
            <a:spAutoFit/>
          </a:bodyPr>
          <a:lstStyle/>
          <a:p>
            <a:r>
              <a:rPr lang="en-US" dirty="0">
                <a:solidFill>
                  <a:schemeClr val="bg1"/>
                </a:solidFill>
              </a:rPr>
              <a:t> </a:t>
            </a:r>
            <a:r>
              <a:rPr lang="en-US" b="1" dirty="0">
                <a:solidFill>
                  <a:schemeClr val="bg1"/>
                </a:solidFill>
              </a:rPr>
              <a:t>Innovation show case daily during ADIPEC 2025 show days  </a:t>
            </a:r>
          </a:p>
        </p:txBody>
      </p:sp>
      <p:sp>
        <p:nvSpPr>
          <p:cNvPr id="11" name="TextBox 10">
            <a:extLst>
              <a:ext uri="{FF2B5EF4-FFF2-40B4-BE49-F238E27FC236}">
                <a16:creationId xmlns:a16="http://schemas.microsoft.com/office/drawing/2014/main" id="{D044DEB5-7328-349A-19E4-892F28355AB5}"/>
              </a:ext>
            </a:extLst>
          </p:cNvPr>
          <p:cNvSpPr txBox="1"/>
          <p:nvPr/>
        </p:nvSpPr>
        <p:spPr>
          <a:xfrm>
            <a:off x="182881" y="5567536"/>
            <a:ext cx="1645920" cy="338554"/>
          </a:xfrm>
          <a:prstGeom prst="rect">
            <a:avLst/>
          </a:prstGeom>
          <a:solidFill>
            <a:schemeClr val="accent2"/>
          </a:solidFill>
        </p:spPr>
        <p:txBody>
          <a:bodyPr wrap="square" rtlCol="0">
            <a:spAutoFit/>
          </a:bodyPr>
          <a:lstStyle/>
          <a:p>
            <a:r>
              <a:rPr lang="en-US" sz="1600" b="1" dirty="0">
                <a:solidFill>
                  <a:schemeClr val="bg1"/>
                </a:solidFill>
              </a:rPr>
              <a:t>Session Timing: </a:t>
            </a:r>
          </a:p>
        </p:txBody>
      </p:sp>
      <p:sp>
        <p:nvSpPr>
          <p:cNvPr id="15" name="TextBox 14">
            <a:extLst>
              <a:ext uri="{FF2B5EF4-FFF2-40B4-BE49-F238E27FC236}">
                <a16:creationId xmlns:a16="http://schemas.microsoft.com/office/drawing/2014/main" id="{A58956FC-5C63-B7BD-18DC-70ED7555AD50}"/>
              </a:ext>
            </a:extLst>
          </p:cNvPr>
          <p:cNvSpPr txBox="1"/>
          <p:nvPr/>
        </p:nvSpPr>
        <p:spPr>
          <a:xfrm>
            <a:off x="3715513" y="5558075"/>
            <a:ext cx="723899" cy="338554"/>
          </a:xfrm>
          <a:prstGeom prst="rect">
            <a:avLst/>
          </a:prstGeom>
          <a:solidFill>
            <a:srgbClr val="00153E"/>
          </a:solidFill>
        </p:spPr>
        <p:txBody>
          <a:bodyPr wrap="square" rtlCol="0">
            <a:spAutoFit/>
          </a:bodyPr>
          <a:lstStyle/>
          <a:p>
            <a:r>
              <a:rPr lang="en-US" sz="1600" dirty="0">
                <a:solidFill>
                  <a:schemeClr val="bg1"/>
                </a:solidFill>
              </a:rPr>
              <a:t>16:00   </a:t>
            </a:r>
          </a:p>
        </p:txBody>
      </p:sp>
      <p:sp>
        <p:nvSpPr>
          <p:cNvPr id="16" name="TextBox 15">
            <a:extLst>
              <a:ext uri="{FF2B5EF4-FFF2-40B4-BE49-F238E27FC236}">
                <a16:creationId xmlns:a16="http://schemas.microsoft.com/office/drawing/2014/main" id="{1743EFF9-3C3F-9E8F-05DF-24A8D8C6B4D2}"/>
              </a:ext>
            </a:extLst>
          </p:cNvPr>
          <p:cNvSpPr txBox="1"/>
          <p:nvPr/>
        </p:nvSpPr>
        <p:spPr>
          <a:xfrm>
            <a:off x="4715723" y="5567536"/>
            <a:ext cx="723899" cy="338554"/>
          </a:xfrm>
          <a:prstGeom prst="rect">
            <a:avLst/>
          </a:prstGeom>
          <a:solidFill>
            <a:srgbClr val="00153E"/>
          </a:solidFill>
        </p:spPr>
        <p:txBody>
          <a:bodyPr wrap="square" rtlCol="0">
            <a:spAutoFit/>
          </a:bodyPr>
          <a:lstStyle/>
          <a:p>
            <a:r>
              <a:rPr lang="en-US" sz="1600" dirty="0">
                <a:solidFill>
                  <a:schemeClr val="bg1"/>
                </a:solidFill>
              </a:rPr>
              <a:t>16:30   </a:t>
            </a:r>
          </a:p>
        </p:txBody>
      </p:sp>
      <p:sp>
        <p:nvSpPr>
          <p:cNvPr id="17" name="TextBox 16">
            <a:extLst>
              <a:ext uri="{FF2B5EF4-FFF2-40B4-BE49-F238E27FC236}">
                <a16:creationId xmlns:a16="http://schemas.microsoft.com/office/drawing/2014/main" id="{A1B03299-031D-173C-6F01-372E69479112}"/>
              </a:ext>
            </a:extLst>
          </p:cNvPr>
          <p:cNvSpPr txBox="1"/>
          <p:nvPr/>
        </p:nvSpPr>
        <p:spPr>
          <a:xfrm>
            <a:off x="5808044" y="5558075"/>
            <a:ext cx="723899" cy="338554"/>
          </a:xfrm>
          <a:prstGeom prst="rect">
            <a:avLst/>
          </a:prstGeom>
          <a:solidFill>
            <a:srgbClr val="00153E"/>
          </a:solidFill>
        </p:spPr>
        <p:txBody>
          <a:bodyPr wrap="square" rtlCol="0">
            <a:spAutoFit/>
          </a:bodyPr>
          <a:lstStyle/>
          <a:p>
            <a:r>
              <a:rPr lang="en-US" sz="1600" dirty="0">
                <a:solidFill>
                  <a:schemeClr val="bg1"/>
                </a:solidFill>
              </a:rPr>
              <a:t>17:00   </a:t>
            </a:r>
          </a:p>
        </p:txBody>
      </p:sp>
    </p:spTree>
    <p:extLst>
      <p:ext uri="{BB962C8B-B14F-4D97-AF65-F5344CB8AC3E}">
        <p14:creationId xmlns:p14="http://schemas.microsoft.com/office/powerpoint/2010/main" val="4176239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644</Words>
  <Application>Microsoft Office PowerPoint</Application>
  <PresentationFormat>Widescreen</PresentationFormat>
  <Paragraphs>66</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Anton</vt:lpstr>
      <vt:lpstr>Aptos</vt:lpstr>
      <vt:lpstr>Aptos Display</vt:lpstr>
      <vt:lpstr>Arial</vt:lpstr>
      <vt:lpstr>Times New Roman</vt:lpstr>
      <vt:lpstr>Office Theme</vt:lpstr>
      <vt:lpstr>PowerPoint Presentation</vt:lpstr>
      <vt:lpstr>       THE INNOVATORS  PROGRAMME المُخْتَرِعُون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Hanadi Aliwat</dc:creator>
  <cp:lastModifiedBy>Hanadi Aliwat</cp:lastModifiedBy>
  <cp:revision>1</cp:revision>
  <dcterms:created xsi:type="dcterms:W3CDTF">2025-10-21T06:03:09Z</dcterms:created>
  <dcterms:modified xsi:type="dcterms:W3CDTF">2025-10-21T06:04:02Z</dcterms:modified>
</cp:coreProperties>
</file>