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6" r:id="rId3"/>
    <p:sldId id="267" r:id="rId4"/>
    <p:sldId id="269" r:id="rId5"/>
    <p:sldId id="268" r:id="rId6"/>
    <p:sldId id="265" r:id="rId7"/>
    <p:sldId id="263" r:id="rId8"/>
  </p:sldIdLst>
  <p:sldSz cx="12192000" cy="6858000"/>
  <p:notesSz cx="6858000" cy="9144000"/>
  <p:embeddedFontLst>
    <p:embeddedFont>
      <p:font typeface="Anton" pitchFamily="2" charset="0"/>
      <p:regular r:id="rId10"/>
    </p:embeddedFont>
    <p:embeddedFont>
      <p:font typeface="Manrope ExtraLight" charset="0"/>
      <p:regular r:id="rId11"/>
      <p:bold r:id="rId12"/>
    </p:embeddedFont>
    <p:embeddedFont>
      <p:font typeface="Manrope ExtraLight Medium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6D3"/>
    <a:srgbClr val="00093B"/>
    <a:srgbClr val="051D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58"/>
  </p:normalViewPr>
  <p:slideViewPr>
    <p:cSldViewPr snapToGrid="0">
      <p:cViewPr varScale="1">
        <p:scale>
          <a:sx n="70" d="100"/>
          <a:sy n="70" d="100"/>
        </p:scale>
        <p:origin x="8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D0747-9BA4-E245-AEF4-E105956E4F0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EACD4-8183-CD48-995C-B9FEF546A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05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4EACD4-8183-CD48-995C-B9FEF546AC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3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8E648-C9FC-4299-9CF6-C26649D1C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29D912-40EE-BD34-6350-652D22096C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7F11A6-E38E-4CC2-39E6-C9FC2A574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91103-6F74-5076-BAD9-4FF5D197A6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4EACD4-8183-CD48-995C-B9FEF546AC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4EACD4-8183-CD48-995C-B9FEF546AC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434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4EACD4-8183-CD48-995C-B9FEF546ACA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993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AD124-E81D-0B65-813F-F3423B306F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5AE86B-2E40-85C6-2298-383C4FC78B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CDDE2-BA26-60D9-636A-B76118819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B965D-F479-CB44-B364-0C4C286829E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1B70D-C544-DC88-ADF6-389B2B51E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3A560-C708-82A2-5E34-2A47E461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F90E-2006-9548-AC88-47BC6D21E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647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5B2B-323E-ADFF-EFB8-BD22850A0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D89BE-4774-58EA-5FD4-CCA7EAFAA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41E6C-69F7-94D2-D1A5-6B4BF7742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B965D-F479-CB44-B364-0C4C286829E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7E41B-958A-8FE6-99F4-BD3FBD008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0B27D-C13E-4FB5-114C-58FFA5D56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F90E-2006-9548-AC88-47BC6D21E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84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267C4-50BD-8B1A-442A-A6FBAAFE1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2E85B-773B-B69F-9934-30E419BF8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FAFEA-1BCD-DB00-3B6A-342BB5432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B965D-F479-CB44-B364-0C4C286829E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92211-F58C-9282-E138-4FEC57720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8D61A-848E-84D6-C2C2-2DF4331B9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F90E-2006-9548-AC88-47BC6D21E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72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C1007-3C68-C4B5-CD80-BBF288963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132D4-97E7-21D8-B493-07C1BD188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0505E8-B176-C1FC-BB5A-145DC5276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E6E42B-9246-98CA-D602-1DCDFFCFC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B965D-F479-CB44-B364-0C4C286829E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05A17D-5124-812E-BDF2-C2D1C9CC8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B4023-4463-6938-570E-A338D9BE9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F90E-2006-9548-AC88-47BC6D21E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23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A56C8-72C2-15B5-A287-F56181537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72104-F38D-883A-491B-4DBDD56C0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48662-7385-2760-68EE-37EF7672E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BDA1AE-1955-FDB0-ADA7-3980CC6630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184805-D00D-F338-61F9-A1CE4F12CA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2A5BFA-513E-F8FA-AA46-E0A6277CF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B965D-F479-CB44-B364-0C4C286829E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9ED160-2C80-431A-FEDD-478D8BFDC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C6BEC6-F588-A112-D8E7-161DC224D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F90E-2006-9548-AC88-47BC6D21E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27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2FE6E-EAEB-AF8B-A98F-B35BB0195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487F81-A0A4-E511-AD35-F6C20805D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B965D-F479-CB44-B364-0C4C286829E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C43B6D-DE10-18D5-E2C0-1E3635957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9F61CB-A59F-7070-5FB7-444A96CC7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F90E-2006-9548-AC88-47BC6D21E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780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4B7D82-86CA-4382-B77D-2E9449522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B965D-F479-CB44-B364-0C4C286829E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6F3129-CC84-C054-859D-2DD4D0FC0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67200-69E3-7F9F-CB95-C8F5AA34E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F90E-2006-9548-AC88-47BC6D21E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47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DA608-DF6A-02F4-2059-C67887077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530CD-08F2-B9A9-84E9-4DC594504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34D99-4ABD-757A-0922-B65B2DB40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139BF-99C4-2767-AAFC-37E3B6F4B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B965D-F479-CB44-B364-0C4C286829E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B095C0-E885-0D2B-4D55-8AFD141B3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8D12F4-83E5-F9ED-A031-B7E0C41D5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F90E-2006-9548-AC88-47BC6D21E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30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ABE5C-B1E9-AD57-D49E-AEF718E41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3A2684-4053-22DA-72BA-41845DDDBC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AC60E-BBA3-3BDE-9DA0-6BB4F728C7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EE0709-D5AA-8B7A-15B7-E15F79E80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B965D-F479-CB44-B364-0C4C286829E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2F4B42-D6AE-A1F9-92B9-824A07119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FD7E2F-CB5F-157E-7E51-2DB1AF1B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F90E-2006-9548-AC88-47BC6D21E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89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15880-28C0-85B7-BF14-83028BDBC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AA68F3-B5EA-5FD6-32F2-FB215B67F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6F1C7-D06E-F33B-0F5A-1FFDE1544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B965D-F479-CB44-B364-0C4C286829E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D11AD-DB1F-E778-8451-C197F4C63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C3BA7-0166-CB50-5725-177BF33BD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F90E-2006-9548-AC88-47BC6D21E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0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6FCC24-2A94-2D4C-19D9-1167FAA09B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635EC5-9990-60B0-854A-102ED50C0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C2E0D-F482-E6B8-4C12-78C3AC04C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B965D-F479-CB44-B364-0C4C286829E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0C6CF-635D-BDBF-C0FA-C5A8B0FE6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5322A-C426-47FE-78E4-500F6903D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1F90E-2006-9548-AC88-47BC6D21E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0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CFF3AE-2E32-DDDA-DCDB-907E5DAB8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89A621-6C22-FB39-9466-64692AC7F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13717-57EA-4727-FDFE-2D36318A46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EB965D-F479-CB44-B364-0C4C286829E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C1F5D-E52E-17B3-7332-1708B84FED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8B19C-0654-B6B3-C123-0ECD36473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D1F90E-2006-9548-AC88-47BC6D21E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1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A996703-9EAB-0674-AE21-A46D57B052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5583" y="507465"/>
            <a:ext cx="4301623" cy="9155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510CC0-3EF9-EED1-9E0B-6F5FF3263FD8}"/>
              </a:ext>
            </a:extLst>
          </p:cNvPr>
          <p:cNvSpPr txBox="1"/>
          <p:nvPr/>
        </p:nvSpPr>
        <p:spPr>
          <a:xfrm>
            <a:off x="996644" y="3937522"/>
            <a:ext cx="42093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en-GB" sz="3200" b="1" dirty="0">
                <a:solidFill>
                  <a:srgbClr val="00E6D3"/>
                </a:solidFill>
                <a:latin typeface="Manrope ExtraLight" pitchFamily="2" charset="0"/>
              </a:rPr>
              <a:t>Technical Programme</a:t>
            </a:r>
            <a:endParaRPr lang="en-GB" sz="3200" b="1" dirty="0">
              <a:solidFill>
                <a:srgbClr val="00E6D3"/>
              </a:solidFill>
              <a:effectLst/>
              <a:latin typeface="Manrope ExtraLight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1141C1-7A6E-48C0-0E40-011C71CCD2B6}"/>
              </a:ext>
            </a:extLst>
          </p:cNvPr>
          <p:cNvSpPr txBox="1"/>
          <p:nvPr/>
        </p:nvSpPr>
        <p:spPr>
          <a:xfrm>
            <a:off x="559021" y="1708973"/>
            <a:ext cx="5367154" cy="40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en-GB" sz="2050" dirty="0">
                <a:solidFill>
                  <a:srgbClr val="FFFFFF"/>
                </a:solidFill>
                <a:latin typeface="Manrope ExtraLight" pitchFamily="2" charset="0"/>
              </a:rPr>
              <a:t>2-5 November 2026, </a:t>
            </a:r>
            <a:r>
              <a:rPr lang="en-GB" sz="2050" dirty="0">
                <a:solidFill>
                  <a:srgbClr val="FFFFFF"/>
                </a:solidFill>
                <a:effectLst/>
                <a:latin typeface="Manrope ExtraLight" pitchFamily="2" charset="0"/>
              </a:rPr>
              <a:t>Abu </a:t>
            </a:r>
            <a:r>
              <a:rPr lang="en-GB" sz="2050" err="1">
                <a:solidFill>
                  <a:srgbClr val="FFFFFF"/>
                </a:solidFill>
                <a:effectLst/>
                <a:latin typeface="Manrope ExtraLight" pitchFamily="2" charset="0"/>
              </a:rPr>
              <a:t>Dhabi</a:t>
            </a:r>
            <a:r>
              <a:rPr lang="en-GB" sz="2050">
                <a:solidFill>
                  <a:srgbClr val="FFFFFF"/>
                </a:solidFill>
                <a:effectLst/>
                <a:latin typeface="Manrope ExtraLight" pitchFamily="2" charset="0"/>
              </a:rPr>
              <a:t>, UAE</a:t>
            </a:r>
            <a:endParaRPr lang="en-GB" sz="2050" dirty="0">
              <a:solidFill>
                <a:srgbClr val="FFFFFF"/>
              </a:solidFill>
              <a:effectLst/>
              <a:latin typeface="Manrope ExtraLight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C09988-B837-E8C5-7159-ABA69D3E9CE8}"/>
              </a:ext>
            </a:extLst>
          </p:cNvPr>
          <p:cNvSpPr txBox="1"/>
          <p:nvPr/>
        </p:nvSpPr>
        <p:spPr>
          <a:xfrm>
            <a:off x="491105" y="5436911"/>
            <a:ext cx="2680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effectLst/>
                <a:latin typeface="Manrope ExtraLight" pitchFamily="2" charset="0"/>
              </a:rPr>
              <a:t>Technical programme organised by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157C55-0103-593F-7A6F-002BA8AE91A0}"/>
              </a:ext>
            </a:extLst>
          </p:cNvPr>
          <p:cNvSpPr txBox="1"/>
          <p:nvPr/>
        </p:nvSpPr>
        <p:spPr>
          <a:xfrm>
            <a:off x="219829" y="6190833"/>
            <a:ext cx="2680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effectLst/>
                <a:latin typeface="Manrope ExtraLight" pitchFamily="2" charset="0"/>
              </a:rPr>
              <a:t>ADIPEC brought to you by</a:t>
            </a:r>
          </a:p>
        </p:txBody>
      </p:sp>
      <p:pic>
        <p:nvPicPr>
          <p:cNvPr id="7" name="Picture 6" descr="A white and blue circle and letter e&#10;&#10;Description automatically generated">
            <a:extLst>
              <a:ext uri="{FF2B5EF4-FFF2-40B4-BE49-F238E27FC236}">
                <a16:creationId xmlns:a16="http://schemas.microsoft.com/office/drawing/2014/main" id="{AB306372-ACFB-EE73-6273-9BC1AAF147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959" y="6252029"/>
            <a:ext cx="1143000" cy="181560"/>
          </a:xfrm>
          <a:prstGeom prst="rect">
            <a:avLst/>
          </a:prstGeom>
        </p:spPr>
      </p:pic>
      <p:pic>
        <p:nvPicPr>
          <p:cNvPr id="11" name="Picture 10" descr="A logo of a company&#10;&#10;Description automatically generated">
            <a:extLst>
              <a:ext uri="{FF2B5EF4-FFF2-40B4-BE49-F238E27FC236}">
                <a16:creationId xmlns:a16="http://schemas.microsoft.com/office/drawing/2014/main" id="{6F9BD0F9-7C67-6AE1-3F9A-A94DEA1CBF2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t="30089" r="19643" b="27053"/>
          <a:stretch/>
        </p:blipFill>
        <p:spPr>
          <a:xfrm>
            <a:off x="3101330" y="5284510"/>
            <a:ext cx="863600" cy="6096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F0218D-FE07-EF81-239D-8BD20C9FF5C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9006" t="-116" r="9804" b="116"/>
          <a:stretch>
            <a:fillRect/>
          </a:stretch>
        </p:blipFill>
        <p:spPr>
          <a:xfrm>
            <a:off x="6390667" y="-7952"/>
            <a:ext cx="5801333" cy="68659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BC94C9-A630-16E3-A038-8EEA9B6E055C}"/>
              </a:ext>
            </a:extLst>
          </p:cNvPr>
          <p:cNvSpPr txBox="1"/>
          <p:nvPr/>
        </p:nvSpPr>
        <p:spPr>
          <a:xfrm>
            <a:off x="1560006" y="2838243"/>
            <a:ext cx="34059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defTabSz="914400" rtl="0" eaLnBrk="1" latinLnBrk="0" hangingPunct="1"/>
            <a:r>
              <a:rPr lang="en-GB" sz="4400" dirty="0">
                <a:solidFill>
                  <a:schemeClr val="bg1"/>
                </a:solidFill>
                <a:latin typeface="Anton" pitchFamily="2" charset="77"/>
              </a:rPr>
              <a:t>ADIPEC 2026</a:t>
            </a:r>
            <a:endParaRPr lang="en-GB" sz="4400" dirty="0">
              <a:solidFill>
                <a:schemeClr val="bg1"/>
              </a:solidFill>
              <a:effectLst/>
              <a:latin typeface="Anton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07788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A009A-D271-54CA-AD7D-5DBA04302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445AF9B-5C3C-E55F-08D9-CCDB500320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90049" y="292893"/>
            <a:ext cx="2357691" cy="4825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E0A96F-13E2-BA25-4A65-CB8891F60AD1}"/>
              </a:ext>
            </a:extLst>
          </p:cNvPr>
          <p:cNvSpPr txBox="1"/>
          <p:nvPr/>
        </p:nvSpPr>
        <p:spPr>
          <a:xfrm>
            <a:off x="5304381" y="1497677"/>
            <a:ext cx="2166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en-GB" sz="3200" b="1" spc="100" dirty="0">
                <a:solidFill>
                  <a:schemeClr val="tx2"/>
                </a:solidFill>
                <a:effectLst/>
                <a:latin typeface="Anton" pitchFamily="2" charset="77"/>
              </a:rPr>
              <a:t>PAPER TITLE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33A20A-E5F7-EAC7-D6E9-E00AC63E62F7}"/>
              </a:ext>
            </a:extLst>
          </p:cNvPr>
          <p:cNvSpPr txBox="1"/>
          <p:nvPr/>
        </p:nvSpPr>
        <p:spPr>
          <a:xfrm>
            <a:off x="4725646" y="6172201"/>
            <a:ext cx="2680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effectLst/>
                <a:latin typeface="Azo Sans" panose="020B0603030503020204" pitchFamily="34" charset="77"/>
              </a:rPr>
              <a:t>Technical programme organised by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B0E8F9-A898-FD88-F975-F2D0901D2AC9}"/>
              </a:ext>
            </a:extLst>
          </p:cNvPr>
          <p:cNvSpPr txBox="1"/>
          <p:nvPr/>
        </p:nvSpPr>
        <p:spPr>
          <a:xfrm>
            <a:off x="8229600" y="6172201"/>
            <a:ext cx="2680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effectLst/>
                <a:latin typeface="Azo Sans" panose="020B0603030503020204" pitchFamily="34" charset="77"/>
              </a:rPr>
              <a:t>ADIPEC brought to you by</a:t>
            </a:r>
          </a:p>
        </p:txBody>
      </p:sp>
      <p:pic>
        <p:nvPicPr>
          <p:cNvPr id="25" name="Picture 24" descr="A blue and white logo&#10;&#10;Description automatically generated">
            <a:extLst>
              <a:ext uri="{FF2B5EF4-FFF2-40B4-BE49-F238E27FC236}">
                <a16:creationId xmlns:a16="http://schemas.microsoft.com/office/drawing/2014/main" id="{F1D4A007-6E94-05B8-7333-4E97D78D8B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5" t="34502" r="16211" b="30997"/>
          <a:stretch/>
        </p:blipFill>
        <p:spPr>
          <a:xfrm>
            <a:off x="7391403" y="6051175"/>
            <a:ext cx="849087" cy="457201"/>
          </a:xfrm>
          <a:prstGeom prst="rect">
            <a:avLst/>
          </a:prstGeom>
        </p:spPr>
      </p:pic>
      <p:pic>
        <p:nvPicPr>
          <p:cNvPr id="26" name="Picture 25" descr="A blue dots on a black background&#10;&#10;Description automatically generated">
            <a:extLst>
              <a:ext uri="{FF2B5EF4-FFF2-40B4-BE49-F238E27FC236}">
                <a16:creationId xmlns:a16="http://schemas.microsoft.com/office/drawing/2014/main" id="{7539E9CD-F58D-BCCA-EABF-B1FA787F9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6226805"/>
            <a:ext cx="1143000" cy="18156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890A4AB-152E-CFBA-5F80-3C7DE275E74A}"/>
              </a:ext>
            </a:extLst>
          </p:cNvPr>
          <p:cNvCxnSpPr/>
          <p:nvPr/>
        </p:nvCxnSpPr>
        <p:spPr>
          <a:xfrm>
            <a:off x="8458200" y="6096000"/>
            <a:ext cx="0" cy="4140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9EF6B1D-ABB7-5718-CCA7-50CA3CEA3C20}"/>
              </a:ext>
            </a:extLst>
          </p:cNvPr>
          <p:cNvSpPr txBox="1"/>
          <p:nvPr/>
        </p:nvSpPr>
        <p:spPr>
          <a:xfrm>
            <a:off x="5062064" y="2463338"/>
            <a:ext cx="26509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en-GB" sz="3200" b="1" spc="100" dirty="0">
                <a:solidFill>
                  <a:schemeClr val="tx2"/>
                </a:solidFill>
                <a:effectLst/>
                <a:latin typeface="Anton" pitchFamily="2" charset="77"/>
              </a:rPr>
              <a:t>PAPER NUMBER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BC83AD-6263-E9F7-619E-8F8842FE6364}"/>
              </a:ext>
            </a:extLst>
          </p:cNvPr>
          <p:cNvSpPr txBox="1"/>
          <p:nvPr/>
        </p:nvSpPr>
        <p:spPr>
          <a:xfrm>
            <a:off x="4860895" y="3428999"/>
            <a:ext cx="30532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en-GB" sz="3200" b="1" spc="100" dirty="0">
                <a:solidFill>
                  <a:schemeClr val="tx2"/>
                </a:solidFill>
                <a:effectLst/>
                <a:latin typeface="Anton" pitchFamily="2" charset="77"/>
              </a:rPr>
              <a:t>NAME OF SPEAKER</a:t>
            </a:r>
          </a:p>
        </p:txBody>
      </p:sp>
    </p:spTree>
    <p:extLst>
      <p:ext uri="{BB962C8B-B14F-4D97-AF65-F5344CB8AC3E}">
        <p14:creationId xmlns:p14="http://schemas.microsoft.com/office/powerpoint/2010/main" val="1578273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2C4BC-9FC9-1436-5FA9-35980D827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BC99941-6169-299A-C1D3-0CC02EBC1D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90049" y="292893"/>
            <a:ext cx="2357691" cy="4825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713309-7ED5-80B0-7716-C45FC62F1FAB}"/>
              </a:ext>
            </a:extLst>
          </p:cNvPr>
          <p:cNvSpPr txBox="1"/>
          <p:nvPr/>
        </p:nvSpPr>
        <p:spPr>
          <a:xfrm>
            <a:off x="467205" y="241788"/>
            <a:ext cx="2166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en-GB" sz="3200" b="1" spc="100" dirty="0">
                <a:solidFill>
                  <a:schemeClr val="tx2"/>
                </a:solidFill>
                <a:effectLst/>
                <a:latin typeface="Anton" pitchFamily="2" charset="77"/>
              </a:rPr>
              <a:t>TEXT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31F5B0-7277-90E4-CEDE-CD042335B85A}"/>
              </a:ext>
            </a:extLst>
          </p:cNvPr>
          <p:cNvSpPr txBox="1"/>
          <p:nvPr/>
        </p:nvSpPr>
        <p:spPr>
          <a:xfrm>
            <a:off x="4725646" y="6172201"/>
            <a:ext cx="2680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effectLst/>
                <a:latin typeface="Azo Sans" panose="020B0603030503020204" pitchFamily="34" charset="77"/>
              </a:rPr>
              <a:t>Technical programme organised by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8E41B9-9649-08A5-AF85-002CCC83DC50}"/>
              </a:ext>
            </a:extLst>
          </p:cNvPr>
          <p:cNvSpPr txBox="1"/>
          <p:nvPr/>
        </p:nvSpPr>
        <p:spPr>
          <a:xfrm>
            <a:off x="8229600" y="6172201"/>
            <a:ext cx="2680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effectLst/>
                <a:latin typeface="Azo Sans" panose="020B0603030503020204" pitchFamily="34" charset="77"/>
              </a:rPr>
              <a:t>ADIPEC brought to you by</a:t>
            </a:r>
          </a:p>
        </p:txBody>
      </p:sp>
      <p:pic>
        <p:nvPicPr>
          <p:cNvPr id="25" name="Picture 24" descr="A blue and white logo&#10;&#10;Description automatically generated">
            <a:extLst>
              <a:ext uri="{FF2B5EF4-FFF2-40B4-BE49-F238E27FC236}">
                <a16:creationId xmlns:a16="http://schemas.microsoft.com/office/drawing/2014/main" id="{DC62E782-56D0-1447-03F7-EDB0261264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5" t="34502" r="16211" b="30997"/>
          <a:stretch/>
        </p:blipFill>
        <p:spPr>
          <a:xfrm>
            <a:off x="7391403" y="6051175"/>
            <a:ext cx="849087" cy="457201"/>
          </a:xfrm>
          <a:prstGeom prst="rect">
            <a:avLst/>
          </a:prstGeom>
        </p:spPr>
      </p:pic>
      <p:pic>
        <p:nvPicPr>
          <p:cNvPr id="26" name="Picture 25" descr="A blue dots on a black background&#10;&#10;Description automatically generated">
            <a:extLst>
              <a:ext uri="{FF2B5EF4-FFF2-40B4-BE49-F238E27FC236}">
                <a16:creationId xmlns:a16="http://schemas.microsoft.com/office/drawing/2014/main" id="{B89730D6-7B54-BE98-19B9-B9353319FC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6226805"/>
            <a:ext cx="1143000" cy="18156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BC6E801-6219-13DE-5D0F-6BBFE672806F}"/>
              </a:ext>
            </a:extLst>
          </p:cNvPr>
          <p:cNvCxnSpPr/>
          <p:nvPr/>
        </p:nvCxnSpPr>
        <p:spPr>
          <a:xfrm>
            <a:off x="8458200" y="6096000"/>
            <a:ext cx="0" cy="4140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A9936F9-A73C-0117-B463-F79158FF087F}"/>
              </a:ext>
            </a:extLst>
          </p:cNvPr>
          <p:cNvSpPr txBox="1"/>
          <p:nvPr/>
        </p:nvSpPr>
        <p:spPr>
          <a:xfrm>
            <a:off x="631821" y="1025221"/>
            <a:ext cx="61095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en-GB" sz="1600" dirty="0">
                <a:solidFill>
                  <a:srgbClr val="00E6D3"/>
                </a:solidFill>
                <a:effectLst/>
                <a:latin typeface="Manrope ExtraLight Medium" pitchFamily="2" charset="0"/>
              </a:rPr>
              <a:t>Secondary text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65E5CC-5E73-6370-B7C0-16EA87CCB783}"/>
              </a:ext>
            </a:extLst>
          </p:cNvPr>
          <p:cNvSpPr txBox="1"/>
          <p:nvPr/>
        </p:nvSpPr>
        <p:spPr>
          <a:xfrm>
            <a:off x="631820" y="1493129"/>
            <a:ext cx="10615299" cy="1785104"/>
          </a:xfrm>
          <a:prstGeom prst="rect">
            <a:avLst/>
          </a:prstGeom>
          <a:noFill/>
        </p:spPr>
        <p:txBody>
          <a:bodyPr wrap="square" numCol="3" spcCol="360000">
            <a:spAutoFit/>
          </a:bodyPr>
          <a:lstStyle/>
          <a:p>
            <a:pPr algn="l" rtl="1"/>
            <a:r>
              <a:rPr lang="en-GB" sz="1100" dirty="0">
                <a:solidFill>
                  <a:srgbClr val="0C315E"/>
                </a:solidFill>
                <a:effectLst/>
                <a:latin typeface="Manrope ExtraLight" pitchFamily="2" charset="0"/>
              </a:rPr>
              <a:t>Text</a:t>
            </a: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907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72A0B-F1D9-BC8D-D6FB-8B4DFAABE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2CEE8D1-7257-C603-FE3D-8151DB5FFA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90049" y="292893"/>
            <a:ext cx="2357691" cy="48256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FBD8B47-6DE3-AB92-AED6-255F755E2891}"/>
              </a:ext>
            </a:extLst>
          </p:cNvPr>
          <p:cNvSpPr txBox="1"/>
          <p:nvPr/>
        </p:nvSpPr>
        <p:spPr>
          <a:xfrm>
            <a:off x="4725646" y="6172201"/>
            <a:ext cx="2680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effectLst/>
                <a:latin typeface="Azo Sans" panose="020B0603030503020204" pitchFamily="34" charset="77"/>
              </a:rPr>
              <a:t>Technical programme organised by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E5BF1A-A070-7409-BAEA-DD6D2D6ACCB6}"/>
              </a:ext>
            </a:extLst>
          </p:cNvPr>
          <p:cNvSpPr txBox="1"/>
          <p:nvPr/>
        </p:nvSpPr>
        <p:spPr>
          <a:xfrm>
            <a:off x="8229600" y="6172201"/>
            <a:ext cx="2680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effectLst/>
                <a:latin typeface="Azo Sans" panose="020B0603030503020204" pitchFamily="34" charset="77"/>
              </a:rPr>
              <a:t>ADIPEC brought to you by</a:t>
            </a:r>
          </a:p>
        </p:txBody>
      </p:sp>
      <p:pic>
        <p:nvPicPr>
          <p:cNvPr id="25" name="Picture 24" descr="A blue and white logo&#10;&#10;Description automatically generated">
            <a:extLst>
              <a:ext uri="{FF2B5EF4-FFF2-40B4-BE49-F238E27FC236}">
                <a16:creationId xmlns:a16="http://schemas.microsoft.com/office/drawing/2014/main" id="{A769B327-B809-35EC-F929-D1D324207D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5" t="34502" r="16211" b="30997"/>
          <a:stretch/>
        </p:blipFill>
        <p:spPr>
          <a:xfrm>
            <a:off x="7391403" y="6051175"/>
            <a:ext cx="849087" cy="457201"/>
          </a:xfrm>
          <a:prstGeom prst="rect">
            <a:avLst/>
          </a:prstGeom>
        </p:spPr>
      </p:pic>
      <p:pic>
        <p:nvPicPr>
          <p:cNvPr id="26" name="Picture 25" descr="A blue dots on a black background&#10;&#10;Description automatically generated">
            <a:extLst>
              <a:ext uri="{FF2B5EF4-FFF2-40B4-BE49-F238E27FC236}">
                <a16:creationId xmlns:a16="http://schemas.microsoft.com/office/drawing/2014/main" id="{1C134D07-C8D8-4D5C-4737-D967089BF8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6226805"/>
            <a:ext cx="1143000" cy="18156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62F9978-8228-9C51-1FE2-A1483DAA99CA}"/>
              </a:ext>
            </a:extLst>
          </p:cNvPr>
          <p:cNvCxnSpPr/>
          <p:nvPr/>
        </p:nvCxnSpPr>
        <p:spPr>
          <a:xfrm>
            <a:off x="8458200" y="6096000"/>
            <a:ext cx="0" cy="4140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E468282-0889-4FE4-651F-8C4814A165B5}"/>
              </a:ext>
            </a:extLst>
          </p:cNvPr>
          <p:cNvSpPr txBox="1"/>
          <p:nvPr/>
        </p:nvSpPr>
        <p:spPr>
          <a:xfrm>
            <a:off x="631820" y="1493129"/>
            <a:ext cx="10615299" cy="1785104"/>
          </a:xfrm>
          <a:prstGeom prst="rect">
            <a:avLst/>
          </a:prstGeom>
          <a:noFill/>
        </p:spPr>
        <p:txBody>
          <a:bodyPr wrap="square" numCol="3" spcCol="360000">
            <a:spAutoFit/>
          </a:bodyPr>
          <a:lstStyle/>
          <a:p>
            <a:pPr algn="l" rtl="1"/>
            <a:r>
              <a:rPr lang="en-GB" sz="1100" dirty="0">
                <a:solidFill>
                  <a:srgbClr val="0C315E"/>
                </a:solidFill>
                <a:effectLst/>
                <a:latin typeface="Manrope ExtraLight" pitchFamily="2" charset="0"/>
              </a:rPr>
              <a:t>Text</a:t>
            </a: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rgbClr val="0C315E"/>
              </a:solidFill>
              <a:effectLst/>
              <a:latin typeface="Manrope ExtraLight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DF54C7-6A70-92F5-C501-7A0B484D26D3}"/>
              </a:ext>
            </a:extLst>
          </p:cNvPr>
          <p:cNvSpPr txBox="1"/>
          <p:nvPr/>
        </p:nvSpPr>
        <p:spPr>
          <a:xfrm>
            <a:off x="631821" y="375926"/>
            <a:ext cx="610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en-GB" sz="3200" b="1" spc="100" dirty="0">
                <a:solidFill>
                  <a:schemeClr val="tx2"/>
                </a:solidFill>
                <a:latin typeface="Anton" pitchFamily="2" charset="77"/>
              </a:rPr>
              <a:t>TEXT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25D746-CED6-F136-B902-83AD6BFC182E}"/>
              </a:ext>
            </a:extLst>
          </p:cNvPr>
          <p:cNvSpPr txBox="1"/>
          <p:nvPr/>
        </p:nvSpPr>
        <p:spPr>
          <a:xfrm>
            <a:off x="631821" y="1025221"/>
            <a:ext cx="61095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en-GB" sz="1600" dirty="0">
                <a:solidFill>
                  <a:srgbClr val="00E6D3"/>
                </a:solidFill>
                <a:effectLst/>
                <a:latin typeface="Manrope ExtraLight Medium" pitchFamily="2" charset="0"/>
              </a:rPr>
              <a:t>Secondary text</a:t>
            </a:r>
          </a:p>
        </p:txBody>
      </p:sp>
    </p:spTree>
    <p:extLst>
      <p:ext uri="{BB962C8B-B14F-4D97-AF65-F5344CB8AC3E}">
        <p14:creationId xmlns:p14="http://schemas.microsoft.com/office/powerpoint/2010/main" val="81043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E96B8-C330-E8DE-CF68-83A8A99FA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40E86C6-FC15-4892-3CB0-1983921677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9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CDE9CABC-F3AC-780F-3253-279F5F84C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049" y="276709"/>
            <a:ext cx="2357691" cy="54046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8C862E8-A499-7EC2-ED88-093717A8F104}"/>
              </a:ext>
            </a:extLst>
          </p:cNvPr>
          <p:cNvGrpSpPr/>
          <p:nvPr/>
        </p:nvGrpSpPr>
        <p:grpSpPr>
          <a:xfrm>
            <a:off x="5026561" y="6041474"/>
            <a:ext cx="6708239" cy="540467"/>
            <a:chOff x="4757545" y="6019800"/>
            <a:chExt cx="6977255" cy="56214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14EFAE-E86C-D681-4DA1-9BDF8156F4EA}"/>
                </a:ext>
              </a:extLst>
            </p:cNvPr>
            <p:cNvSpPr txBox="1"/>
            <p:nvPr/>
          </p:nvSpPr>
          <p:spPr>
            <a:xfrm>
              <a:off x="4757545" y="6172201"/>
              <a:ext cx="2680354" cy="272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chemeClr val="bg1"/>
                  </a:solidFill>
                  <a:effectLst/>
                  <a:latin typeface="Azo Sans" panose="020B0603030503020204" pitchFamily="34" charset="77"/>
                </a:rPr>
                <a:t>Technical programme organised by 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C2C62D0-DF3D-447E-EAB7-A3C11E3E8336}"/>
                </a:ext>
              </a:extLst>
            </p:cNvPr>
            <p:cNvSpPr txBox="1"/>
            <p:nvPr/>
          </p:nvSpPr>
          <p:spPr>
            <a:xfrm>
              <a:off x="8229600" y="6172201"/>
              <a:ext cx="26803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chemeClr val="bg1"/>
                  </a:solidFill>
                  <a:effectLst/>
                  <a:latin typeface="Azo Sans" panose="020B0603030503020204" pitchFamily="34" charset="77"/>
                </a:rPr>
                <a:t>ADIPEC brought to you by</a:t>
              </a:r>
            </a:p>
          </p:txBody>
        </p:sp>
        <p:pic>
          <p:nvPicPr>
            <p:cNvPr id="8" name="Picture 7" descr="A white and blue circle and letter e&#10;&#10;Description automatically generated">
              <a:extLst>
                <a:ext uri="{FF2B5EF4-FFF2-40B4-BE49-F238E27FC236}">
                  <a16:creationId xmlns:a16="http://schemas.microsoft.com/office/drawing/2014/main" id="{A5DFB1F5-72E8-1DC1-E332-C0ED7E129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91800" y="6233397"/>
              <a:ext cx="1143000" cy="181560"/>
            </a:xfrm>
            <a:prstGeom prst="rect">
              <a:avLst/>
            </a:prstGeom>
          </p:spPr>
        </p:pic>
        <p:pic>
          <p:nvPicPr>
            <p:cNvPr id="9" name="Picture 8" descr="A logo of a company&#10;&#10;Description automatically generated">
              <a:extLst>
                <a:ext uri="{FF2B5EF4-FFF2-40B4-BE49-F238E27FC236}">
                  <a16:creationId xmlns:a16="http://schemas.microsoft.com/office/drawing/2014/main" id="{40BEF166-12AE-AE28-5ABC-570257B1B0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43" t="30089" r="19643" b="27053"/>
            <a:stretch/>
          </p:blipFill>
          <p:spPr>
            <a:xfrm>
              <a:off x="7424270" y="6019800"/>
              <a:ext cx="796365" cy="562141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3A5790A-CCFC-2E93-5334-99E1C2C99B0E}"/>
                </a:ext>
              </a:extLst>
            </p:cNvPr>
            <p:cNvCxnSpPr/>
            <p:nvPr/>
          </p:nvCxnSpPr>
          <p:spPr>
            <a:xfrm>
              <a:off x="8458200" y="6096000"/>
              <a:ext cx="0" cy="4140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5C00787-5982-EEC6-9CAF-CBCC7C934518}"/>
              </a:ext>
            </a:extLst>
          </p:cNvPr>
          <p:cNvSpPr txBox="1"/>
          <p:nvPr/>
        </p:nvSpPr>
        <p:spPr>
          <a:xfrm>
            <a:off x="631821" y="375926"/>
            <a:ext cx="6109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en-GB" sz="3200" b="1" spc="100" dirty="0">
                <a:solidFill>
                  <a:schemeClr val="bg1"/>
                </a:solidFill>
                <a:effectLst/>
                <a:latin typeface="Anton" pitchFamily="2" charset="0"/>
              </a:rPr>
              <a:t>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93EEE7-1296-4AB8-3627-C723BA20A4AD}"/>
              </a:ext>
            </a:extLst>
          </p:cNvPr>
          <p:cNvSpPr txBox="1"/>
          <p:nvPr/>
        </p:nvSpPr>
        <p:spPr>
          <a:xfrm>
            <a:off x="631821" y="1025221"/>
            <a:ext cx="61095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en-GB" sz="1600" dirty="0">
                <a:solidFill>
                  <a:srgbClr val="00E6D3"/>
                </a:solidFill>
                <a:effectLst/>
                <a:latin typeface="Manrope ExtraLight Medium" pitchFamily="2" charset="0"/>
              </a:rPr>
              <a:t>Secondary text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FE3888-C21D-132E-6A78-6F4F0DB87AEE}"/>
              </a:ext>
            </a:extLst>
          </p:cNvPr>
          <p:cNvSpPr txBox="1"/>
          <p:nvPr/>
        </p:nvSpPr>
        <p:spPr>
          <a:xfrm>
            <a:off x="631820" y="1493129"/>
            <a:ext cx="10615299" cy="1785104"/>
          </a:xfrm>
          <a:prstGeom prst="rect">
            <a:avLst/>
          </a:prstGeom>
          <a:noFill/>
        </p:spPr>
        <p:txBody>
          <a:bodyPr wrap="square" numCol="3" spcCol="360000">
            <a:spAutoFit/>
          </a:bodyPr>
          <a:lstStyle/>
          <a:p>
            <a:pPr algn="l" rtl="1"/>
            <a:r>
              <a:rPr lang="en-GB" sz="1100" dirty="0">
                <a:solidFill>
                  <a:schemeClr val="bg1"/>
                </a:solidFill>
                <a:effectLst/>
                <a:latin typeface="Manrope ExtraLight" pitchFamily="2" charset="0"/>
              </a:rPr>
              <a:t>Text</a:t>
            </a: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latin typeface="Manrope ExtraLight" pitchFamily="2" charset="0"/>
            </a:endParaRPr>
          </a:p>
          <a:p>
            <a:pPr algn="l" rtl="1"/>
            <a:endParaRPr lang="en-GB" sz="1100" dirty="0">
              <a:solidFill>
                <a:schemeClr val="bg1"/>
              </a:solidFill>
              <a:effectLst/>
              <a:latin typeface="Manrope Extra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333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F5D0089-DF01-62E8-0351-EC2FD9194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9BFEFE-9126-4AE3-6768-25BD02EC9EE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9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5DD066C1-94AB-CA2F-D689-9E5B12178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049" y="276709"/>
            <a:ext cx="2357691" cy="54046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9D30F4B-1040-7E6F-3FD7-1E0AE83E78A8}"/>
              </a:ext>
            </a:extLst>
          </p:cNvPr>
          <p:cNvGrpSpPr/>
          <p:nvPr/>
        </p:nvGrpSpPr>
        <p:grpSpPr>
          <a:xfrm>
            <a:off x="5026561" y="6041474"/>
            <a:ext cx="6708239" cy="540467"/>
            <a:chOff x="4757545" y="6019800"/>
            <a:chExt cx="6977255" cy="56214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47FF34-20AE-6213-A12C-3B35F6EC70B0}"/>
                </a:ext>
              </a:extLst>
            </p:cNvPr>
            <p:cNvSpPr txBox="1"/>
            <p:nvPr/>
          </p:nvSpPr>
          <p:spPr>
            <a:xfrm>
              <a:off x="4757545" y="6172201"/>
              <a:ext cx="2680354" cy="272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chemeClr val="bg1"/>
                  </a:solidFill>
                  <a:effectLst/>
                  <a:latin typeface="Azo Sans" panose="020B0603030503020204" pitchFamily="34" charset="77"/>
                </a:rPr>
                <a:t>Technical programme organised by 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056AA5-6BF6-B3CC-2377-600F25EEFEE5}"/>
                </a:ext>
              </a:extLst>
            </p:cNvPr>
            <p:cNvSpPr txBox="1"/>
            <p:nvPr/>
          </p:nvSpPr>
          <p:spPr>
            <a:xfrm>
              <a:off x="8229600" y="6172201"/>
              <a:ext cx="26803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chemeClr val="bg1"/>
                  </a:solidFill>
                  <a:effectLst/>
                  <a:latin typeface="Azo Sans" panose="020B0603030503020204" pitchFamily="34" charset="77"/>
                </a:rPr>
                <a:t>ADIPEC brought to you by</a:t>
              </a:r>
            </a:p>
          </p:txBody>
        </p:sp>
        <p:pic>
          <p:nvPicPr>
            <p:cNvPr id="8" name="Picture 7" descr="A white and blue circle and letter e&#10;&#10;Description automatically generated">
              <a:extLst>
                <a:ext uri="{FF2B5EF4-FFF2-40B4-BE49-F238E27FC236}">
                  <a16:creationId xmlns:a16="http://schemas.microsoft.com/office/drawing/2014/main" id="{F6AD4F85-6250-E353-F67B-C0E54F8F4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91800" y="6233397"/>
              <a:ext cx="1143000" cy="181560"/>
            </a:xfrm>
            <a:prstGeom prst="rect">
              <a:avLst/>
            </a:prstGeom>
          </p:spPr>
        </p:pic>
        <p:pic>
          <p:nvPicPr>
            <p:cNvPr id="9" name="Picture 8" descr="A logo of a company&#10;&#10;Description automatically generated">
              <a:extLst>
                <a:ext uri="{FF2B5EF4-FFF2-40B4-BE49-F238E27FC236}">
                  <a16:creationId xmlns:a16="http://schemas.microsoft.com/office/drawing/2014/main" id="{22B74005-09CC-4B49-615D-282DFAB978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43" t="30089" r="19643" b="27053"/>
            <a:stretch/>
          </p:blipFill>
          <p:spPr>
            <a:xfrm>
              <a:off x="7424270" y="6019800"/>
              <a:ext cx="796365" cy="562141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2ACB870-97C3-97AA-526B-1F3F25A6FF72}"/>
                </a:ext>
              </a:extLst>
            </p:cNvPr>
            <p:cNvCxnSpPr/>
            <p:nvPr/>
          </p:nvCxnSpPr>
          <p:spPr>
            <a:xfrm>
              <a:off x="8458200" y="6096000"/>
              <a:ext cx="0" cy="4140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6ECBF25-5CE5-656F-625A-253D937DC055}"/>
              </a:ext>
            </a:extLst>
          </p:cNvPr>
          <p:cNvSpPr txBox="1"/>
          <p:nvPr/>
        </p:nvSpPr>
        <p:spPr>
          <a:xfrm>
            <a:off x="315912" y="434964"/>
            <a:ext cx="89582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en-US" altLang="en-US" sz="3200" b="1" dirty="0">
                <a:solidFill>
                  <a:schemeClr val="bg1"/>
                </a:solidFill>
                <a:latin typeface="Anton" pitchFamily="2" charset="77"/>
              </a:rPr>
              <a:t>Tips for Making Effective PowerPoint Presentations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FB624B-2408-C819-ADD9-CB03B48413D0}"/>
              </a:ext>
            </a:extLst>
          </p:cNvPr>
          <p:cNvSpPr txBox="1"/>
          <p:nvPr/>
        </p:nvSpPr>
        <p:spPr>
          <a:xfrm>
            <a:off x="244259" y="1295798"/>
            <a:ext cx="1170348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1400" dirty="0">
                <a:solidFill>
                  <a:schemeClr val="bg1"/>
                </a:solidFill>
                <a:latin typeface="Manrope Medium" pitchFamily="2" charset="0"/>
              </a:rPr>
              <a:t>Simplify and limit the number of words. Avoid long sentences. 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n-US" altLang="en-US" sz="1400" dirty="0">
              <a:solidFill>
                <a:schemeClr val="bg1"/>
              </a:solidFill>
              <a:latin typeface="Manrope Medium" pitchFamily="2" charset="0"/>
            </a:endParaRP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chemeClr val="bg1"/>
                </a:solidFill>
                <a:latin typeface="Manrope Medium" pitchFamily="2" charset="0"/>
              </a:rPr>
              <a:t>To test the font, stand back six feet from the monitor and see if you can read the slide. Use font size 18 or larger.</a:t>
            </a:r>
          </a:p>
          <a:p>
            <a:pPr>
              <a:spcBef>
                <a:spcPct val="0"/>
              </a:spcBef>
              <a:defRPr/>
            </a:pPr>
            <a:endParaRPr lang="en-US" altLang="en-US" sz="1400" dirty="0">
              <a:solidFill>
                <a:schemeClr val="bg1"/>
              </a:solidFill>
              <a:latin typeface="Manrope Medium" pitchFamily="2" charset="0"/>
            </a:endParaRP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400" dirty="0">
                <a:solidFill>
                  <a:schemeClr val="bg1"/>
                </a:solidFill>
                <a:latin typeface="Manrope Medium" pitchFamily="2" charset="0"/>
              </a:rPr>
              <a:t>Select sans-serif fonts such as Arial or Helvetica. Avoid serif fonts such as Times New Roman or Palatino as they are sometimes more difficult to read.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n-US" altLang="en-US" sz="1400" dirty="0">
              <a:solidFill>
                <a:schemeClr val="bg1"/>
              </a:solidFill>
              <a:latin typeface="Manrope Medium" pitchFamily="2" charset="0"/>
            </a:endParaRP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1400" dirty="0">
                <a:solidFill>
                  <a:schemeClr val="bg1"/>
                </a:solidFill>
                <a:latin typeface="Manrope Medium" pitchFamily="2" charset="0"/>
              </a:rPr>
              <a:t>Limit punctuation and avoid putting words in all-capital letters. Empty space on the slide will enhance readability.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n-US" altLang="en-US" sz="1400" dirty="0">
              <a:solidFill>
                <a:schemeClr val="bg1"/>
              </a:solidFill>
              <a:latin typeface="Manrope Medium" pitchFamily="2" charset="0"/>
            </a:endParaRP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1400" dirty="0">
                <a:solidFill>
                  <a:schemeClr val="bg1"/>
                </a:solidFill>
                <a:latin typeface="Manrope Medium" pitchFamily="2" charset="0"/>
              </a:rPr>
              <a:t>Use good-quality and visually appealing images such as </a:t>
            </a:r>
            <a:r>
              <a:rPr lang="en-AE" sz="1400" dirty="0">
                <a:solidFill>
                  <a:schemeClr val="bg1"/>
                </a:solidFill>
                <a:latin typeface="Manrope Medium" pitchFamily="2" charset="0"/>
              </a:rPr>
              <a:t>charts, graphs, sketches, and animation </a:t>
            </a:r>
            <a:r>
              <a:rPr lang="en-US" altLang="en-US" sz="1400" dirty="0">
                <a:solidFill>
                  <a:schemeClr val="bg1"/>
                </a:solidFill>
                <a:latin typeface="Manrope Medium" pitchFamily="2" charset="0"/>
              </a:rPr>
              <a:t>that reinforce and complement your message. Ensure that your image maintains its impact and resolution when projected on a larger screen. Avoid screenshots. 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n-US" sz="1400" dirty="0">
              <a:solidFill>
                <a:schemeClr val="bg1"/>
              </a:solidFill>
              <a:latin typeface="Manrope Medium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bg1"/>
                </a:solidFill>
                <a:latin typeface="Manrope Medium" pitchFamily="2" charset="0"/>
              </a:rPr>
              <a:t>Keep in mind the time limit for your presentation. A good rule of thumb is 1 slide per minute.</a:t>
            </a:r>
          </a:p>
          <a:p>
            <a:pPr>
              <a:spcBef>
                <a:spcPct val="0"/>
              </a:spcBef>
              <a:defRPr/>
            </a:pPr>
            <a:endParaRPr lang="en-US" altLang="en-US" sz="1400" dirty="0">
              <a:solidFill>
                <a:schemeClr val="bg1"/>
              </a:solidFill>
              <a:latin typeface="Manrope Medium" pitchFamily="2" charset="0"/>
            </a:endParaRP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1400" dirty="0">
                <a:solidFill>
                  <a:schemeClr val="bg1"/>
                </a:solidFill>
                <a:latin typeface="Manrope Medium" pitchFamily="2" charset="0"/>
              </a:rPr>
              <a:t>Check the spelling and grammar.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n-US" altLang="en-US" sz="1400" dirty="0">
              <a:solidFill>
                <a:schemeClr val="bg1"/>
              </a:solidFill>
              <a:latin typeface="Manrope Medium" pitchFamily="2" charset="0"/>
            </a:endParaRP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1400" dirty="0">
                <a:solidFill>
                  <a:schemeClr val="bg1"/>
                </a:solidFill>
                <a:latin typeface="Manrope Medium" pitchFamily="2" charset="0"/>
              </a:rPr>
              <a:t>Do not read the presentations. The content of your slides is for the audience, not for the presenter.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n-US" altLang="en-US" sz="1400" dirty="0">
              <a:solidFill>
                <a:schemeClr val="bg1"/>
              </a:solidFill>
              <a:latin typeface="Manrope Medium" pitchFamily="2" charset="0"/>
            </a:endParaRP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1400" dirty="0">
                <a:solidFill>
                  <a:schemeClr val="bg1"/>
                </a:solidFill>
                <a:latin typeface="Manrope Medium" pitchFamily="2" charset="0"/>
              </a:rPr>
              <a:t>Do not speak to your slides. Many presenters face their presentation onscreen rather than their audience.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n-US" altLang="en-US" sz="1400" dirty="0">
              <a:solidFill>
                <a:schemeClr val="bg1"/>
              </a:solidFill>
              <a:latin typeface="Manrope Medium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bg1"/>
                </a:solidFill>
                <a:latin typeface="Manrope Medium" pitchFamily="2" charset="0"/>
              </a:rPr>
              <a:t>No commercialism within the content of the presentation – trade names, company names and logos are not allowed.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E" sz="1400" dirty="0">
              <a:solidFill>
                <a:schemeClr val="bg1"/>
              </a:solidFill>
              <a:latin typeface="Manrope Medium" pitchFamily="2" charset="0"/>
            </a:endParaRP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AE" sz="1400" dirty="0">
                <a:solidFill>
                  <a:schemeClr val="bg1"/>
                </a:solidFill>
                <a:latin typeface="Manrope Medium" pitchFamily="2" charset="0"/>
              </a:rPr>
              <a:t>Ensure the content of the presentation </a:t>
            </a:r>
            <a:r>
              <a:rPr lang="en-US" sz="1400" dirty="0">
                <a:solidFill>
                  <a:schemeClr val="bg1"/>
                </a:solidFill>
                <a:latin typeface="Manrope Medium" pitchFamily="2" charset="0"/>
              </a:rPr>
              <a:t>aligns </a:t>
            </a:r>
            <a:r>
              <a:rPr lang="en-AE" sz="1400" dirty="0">
                <a:solidFill>
                  <a:schemeClr val="bg1"/>
                </a:solidFill>
                <a:latin typeface="Manrope Medium" pitchFamily="2" charset="0"/>
              </a:rPr>
              <a:t>with your manuscript.</a:t>
            </a:r>
            <a:endParaRPr lang="en-US" altLang="en-US" sz="1400" dirty="0">
              <a:solidFill>
                <a:schemeClr val="bg1"/>
              </a:solidFill>
              <a:latin typeface="Manrope Medium" pitchFamily="2" charset="0"/>
            </a:endParaRPr>
          </a:p>
          <a:p>
            <a:pPr algn="l" rtl="1"/>
            <a:endParaRPr lang="en-GB" dirty="0">
              <a:solidFill>
                <a:schemeClr val="bg1"/>
              </a:solidFill>
              <a:effectLst/>
              <a:latin typeface="Manrope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769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93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18EB6E-94B3-327C-551A-D2F41B8CF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818C807-718B-7002-9C03-5FD521851281}"/>
              </a:ext>
            </a:extLst>
          </p:cNvPr>
          <p:cNvSpPr txBox="1"/>
          <p:nvPr/>
        </p:nvSpPr>
        <p:spPr>
          <a:xfrm>
            <a:off x="503681" y="2617727"/>
            <a:ext cx="61095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en-GB" sz="6000" dirty="0">
                <a:solidFill>
                  <a:srgbClr val="00E6D3"/>
                </a:solidFill>
                <a:effectLst/>
                <a:latin typeface="Anton" pitchFamily="2" charset="77"/>
              </a:rPr>
              <a:t>THANK YOU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DEC7EA-D827-978B-6FF3-623F88B00F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5583" y="507465"/>
            <a:ext cx="4301623" cy="91550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3A57845-9FE7-9DEC-8F3B-C1A8621EA979}"/>
              </a:ext>
            </a:extLst>
          </p:cNvPr>
          <p:cNvSpPr txBox="1"/>
          <p:nvPr/>
        </p:nvSpPr>
        <p:spPr>
          <a:xfrm>
            <a:off x="559021" y="1708973"/>
            <a:ext cx="5367154" cy="40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en-GB" sz="2050" dirty="0">
                <a:solidFill>
                  <a:srgbClr val="FFFFFF"/>
                </a:solidFill>
                <a:latin typeface="Manrope ExtraLight" pitchFamily="2" charset="0"/>
              </a:rPr>
              <a:t>2-5 November 2026, </a:t>
            </a:r>
            <a:r>
              <a:rPr lang="en-GB" sz="2050" dirty="0">
                <a:solidFill>
                  <a:srgbClr val="FFFFFF"/>
                </a:solidFill>
                <a:effectLst/>
                <a:latin typeface="Manrope ExtraLight" pitchFamily="2" charset="0"/>
              </a:rPr>
              <a:t>Abu Dhabi, UAE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02C396-BDE5-D036-ADE7-9A72814F1A12}"/>
              </a:ext>
            </a:extLst>
          </p:cNvPr>
          <p:cNvSpPr txBox="1"/>
          <p:nvPr/>
        </p:nvSpPr>
        <p:spPr>
          <a:xfrm>
            <a:off x="491105" y="5436911"/>
            <a:ext cx="2680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effectLst/>
                <a:latin typeface="Manrope ExtraLight" pitchFamily="2" charset="0"/>
              </a:rPr>
              <a:t>Technical programme organised by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BF6925-2131-425B-2200-299FD945CCFA}"/>
              </a:ext>
            </a:extLst>
          </p:cNvPr>
          <p:cNvSpPr txBox="1"/>
          <p:nvPr/>
        </p:nvSpPr>
        <p:spPr>
          <a:xfrm>
            <a:off x="219829" y="6190833"/>
            <a:ext cx="2680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effectLst/>
                <a:latin typeface="Manrope ExtraLight" pitchFamily="2" charset="0"/>
              </a:rPr>
              <a:t>ADIPEC brought to you by</a:t>
            </a:r>
          </a:p>
        </p:txBody>
      </p:sp>
      <p:pic>
        <p:nvPicPr>
          <p:cNvPr id="21" name="Picture 20" descr="A white and blue circle and letter e&#10;&#10;Description automatically generated">
            <a:extLst>
              <a:ext uri="{FF2B5EF4-FFF2-40B4-BE49-F238E27FC236}">
                <a16:creationId xmlns:a16="http://schemas.microsoft.com/office/drawing/2014/main" id="{678B2FBB-B939-CD2E-481A-795B34526D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959" y="6252029"/>
            <a:ext cx="1143000" cy="181560"/>
          </a:xfrm>
          <a:prstGeom prst="rect">
            <a:avLst/>
          </a:prstGeom>
        </p:spPr>
      </p:pic>
      <p:pic>
        <p:nvPicPr>
          <p:cNvPr id="22" name="Picture 21" descr="A logo of a company&#10;&#10;Description automatically generated">
            <a:extLst>
              <a:ext uri="{FF2B5EF4-FFF2-40B4-BE49-F238E27FC236}">
                <a16:creationId xmlns:a16="http://schemas.microsoft.com/office/drawing/2014/main" id="{B13DCB60-2B0F-1C6E-666E-3C9F29B06C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t="30089" r="19643" b="27053"/>
          <a:stretch/>
        </p:blipFill>
        <p:spPr>
          <a:xfrm>
            <a:off x="3101330" y="5284510"/>
            <a:ext cx="863600" cy="6096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D259103-240A-D645-A80A-3E926DE9F8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077" b="4077"/>
          <a:stretch/>
        </p:blipFill>
        <p:spPr>
          <a:xfrm>
            <a:off x="6390667" y="-7952"/>
            <a:ext cx="5801333" cy="686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459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340</Words>
  <Application>Microsoft Office PowerPoint</Application>
  <PresentationFormat>Widescreen</PresentationFormat>
  <Paragraphs>135</Paragraphs>
  <Slides>7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Anton</vt:lpstr>
      <vt:lpstr>Manrope ExtraLight</vt:lpstr>
      <vt:lpstr>Manrope Medium</vt:lpstr>
      <vt:lpstr>Arial</vt:lpstr>
      <vt:lpstr>Manrope ExtraLight Medium</vt:lpstr>
      <vt:lpstr>Aptos Display</vt:lpstr>
      <vt:lpstr>Wingdings</vt:lpstr>
      <vt:lpstr>Azo Sans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Maged Sayed</dc:creator>
  <cp:lastModifiedBy>Cherry Carandang</cp:lastModifiedBy>
  <cp:revision>26</cp:revision>
  <dcterms:created xsi:type="dcterms:W3CDTF">2024-10-03T14:40:15Z</dcterms:created>
  <dcterms:modified xsi:type="dcterms:W3CDTF">2026-09-23T10:26:19Z</dcterms:modified>
</cp:coreProperties>
</file>